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sap Regular" panose="020B0604020202020204" charset="0"/>
      <p:regular r:id="rId39"/>
    </p:embeddedFont>
    <p:embeddedFont>
      <p:font typeface="Calibri" panose="020F0502020204030204" pitchFamily="34" charset="0"/>
      <p:regular r:id="rId40"/>
      <p:bold r:id="rId41"/>
      <p:italic r:id="rId42"/>
      <p:boldItalic r:id="rId43"/>
    </p:embeddedFont>
    <p:embeddedFont>
      <p:font typeface="Glacial Indifference Bold" panose="020B0604020202020204" charset="0"/>
      <p:regular r:id="rId44"/>
    </p:embeddedFont>
    <p:embeddedFont>
      <p:font typeface="Josefin Sans Regular" panose="020B0604020202020204" charset="0"/>
      <p:regular r:id="rId45"/>
    </p:embeddedFont>
    <p:embeddedFont>
      <p:font typeface="Josefin Sans Regular Bold" panose="020B0604020202020204" charset="0"/>
      <p:regular r:id="rId46"/>
    </p:embeddedFont>
    <p:embeddedFont>
      <p:font typeface="Josefin Sans Regular Bold Italics"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36A9F-869E-49A3-A7C2-64C2BCCCAFA7}" v="2" dt="2023-03-01T16:58:05.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438"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 Dinh Van" userId="70807e57-0be0-4f70-9dd2-366be5aae828" providerId="ADAL" clId="{26A36A9F-869E-49A3-A7C2-64C2BCCCAFA7}"/>
    <pc:docChg chg="modSld">
      <pc:chgData name="An Dinh Van" userId="70807e57-0be0-4f70-9dd2-366be5aae828" providerId="ADAL" clId="{26A36A9F-869E-49A3-A7C2-64C2BCCCAFA7}" dt="2023-03-01T16:57:54.795" v="112" actId="1076"/>
      <pc:docMkLst>
        <pc:docMk/>
      </pc:docMkLst>
      <pc:sldChg chg="addSp modSp mod">
        <pc:chgData name="An Dinh Van" userId="70807e57-0be0-4f70-9dd2-366be5aae828" providerId="ADAL" clId="{26A36A9F-869E-49A3-A7C2-64C2BCCCAFA7}" dt="2023-03-01T16:57:54.795" v="112" actId="1076"/>
        <pc:sldMkLst>
          <pc:docMk/>
          <pc:sldMk cId="0" sldId="256"/>
        </pc:sldMkLst>
        <pc:spChg chg="mod">
          <ac:chgData name="An Dinh Van" userId="70807e57-0be0-4f70-9dd2-366be5aae828" providerId="ADAL" clId="{26A36A9F-869E-49A3-A7C2-64C2BCCCAFA7}" dt="2023-03-01T16:57:05.725" v="4" actId="1076"/>
          <ac:spMkLst>
            <pc:docMk/>
            <pc:sldMk cId="0" sldId="256"/>
            <ac:spMk id="9" creationId="{00000000-0000-0000-0000-000000000000}"/>
          </ac:spMkLst>
        </pc:spChg>
        <pc:spChg chg="add mod">
          <ac:chgData name="An Dinh Van" userId="70807e57-0be0-4f70-9dd2-366be5aae828" providerId="ADAL" clId="{26A36A9F-869E-49A3-A7C2-64C2BCCCAFA7}" dt="2023-03-01T16:57:54.795" v="112" actId="1076"/>
          <ac:spMkLst>
            <pc:docMk/>
            <pc:sldMk cId="0" sldId="256"/>
            <ac:spMk id="10" creationId="{6AAA0823-B599-D687-FE4F-BEF0F6461514}"/>
          </ac:spMkLst>
        </pc:spChg>
      </pc:sldChg>
      <pc:sldChg chg="modSp mod">
        <pc:chgData name="An Dinh Van" userId="70807e57-0be0-4f70-9dd2-366be5aae828" providerId="ADAL" clId="{26A36A9F-869E-49A3-A7C2-64C2BCCCAFA7}" dt="2023-03-01T16:55:30.884" v="2" actId="1076"/>
        <pc:sldMkLst>
          <pc:docMk/>
          <pc:sldMk cId="0" sldId="260"/>
        </pc:sldMkLst>
        <pc:spChg chg="mod">
          <ac:chgData name="An Dinh Van" userId="70807e57-0be0-4f70-9dd2-366be5aae828" providerId="ADAL" clId="{26A36A9F-869E-49A3-A7C2-64C2BCCCAFA7}" dt="2023-03-01T16:55:23.352" v="0" actId="14100"/>
          <ac:spMkLst>
            <pc:docMk/>
            <pc:sldMk cId="0" sldId="260"/>
            <ac:spMk id="5" creationId="{00000000-0000-0000-0000-000000000000}"/>
          </ac:spMkLst>
        </pc:spChg>
        <pc:spChg chg="mod">
          <ac:chgData name="An Dinh Van" userId="70807e57-0be0-4f70-9dd2-366be5aae828" providerId="ADAL" clId="{26A36A9F-869E-49A3-A7C2-64C2BCCCAFA7}" dt="2023-03-01T16:55:28.027" v="1" actId="14100"/>
          <ac:spMkLst>
            <pc:docMk/>
            <pc:sldMk cId="0" sldId="260"/>
            <ac:spMk id="9" creationId="{00000000-0000-0000-0000-000000000000}"/>
          </ac:spMkLst>
        </pc:spChg>
        <pc:grpChg chg="mod">
          <ac:chgData name="An Dinh Van" userId="70807e57-0be0-4f70-9dd2-366be5aae828" providerId="ADAL" clId="{26A36A9F-869E-49A3-A7C2-64C2BCCCAFA7}" dt="2023-03-01T16:55:30.884" v="2" actId="1076"/>
          <ac:grpSpMkLst>
            <pc:docMk/>
            <pc:sldMk cId="0" sldId="260"/>
            <ac:grpSpMk id="7"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canva.com/design/DAFbrE5R7Lo/Qsf316cXLBBEokrvLkzqZw/view?utm_content=DAFbrE5R7Lo&amp;utm_campaign=designshare&amp;utm_medium=link2&amp;utm_source=sharebutton"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1.svg"/><Relationship Id="rId7" Type="http://schemas.openxmlformats.org/officeDocument/2006/relationships/image" Target="../media/image2.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4.svg"/><Relationship Id="rId5" Type="http://schemas.openxmlformats.org/officeDocument/2006/relationships/image" Target="../media/image43.sv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24.sv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7.svg"/><Relationship Id="rId5" Type="http://schemas.openxmlformats.org/officeDocument/2006/relationships/image" Target="../media/image24.svg"/><Relationship Id="rId10" Type="http://schemas.openxmlformats.org/officeDocument/2006/relationships/image" Target="../media/image46.png"/><Relationship Id="rId4" Type="http://schemas.openxmlformats.org/officeDocument/2006/relationships/image" Target="../media/image23.png"/><Relationship Id="rId9" Type="http://schemas.openxmlformats.org/officeDocument/2006/relationships/image" Target="../media/image45.sv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kaggle.com/datasets/blastchar/telco-customer-churn" TargetMode="Externa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sv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65.svg"/></Relationships>
</file>

<file path=ppt/slides/_rels/slide32.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sv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sv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sv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7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sv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grpSp>
        <p:nvGrpSpPr>
          <p:cNvPr id="2" name="Group 2"/>
          <p:cNvGrpSpPr/>
          <p:nvPr/>
        </p:nvGrpSpPr>
        <p:grpSpPr>
          <a:xfrm>
            <a:off x="4736799" y="3126862"/>
            <a:ext cx="8628491" cy="4240021"/>
            <a:chOff x="0" y="0"/>
            <a:chExt cx="11504654" cy="5653361"/>
          </a:xfrm>
        </p:grpSpPr>
        <p:sp>
          <p:nvSpPr>
            <p:cNvPr id="3" name="TextBox 3"/>
            <p:cNvSpPr txBox="1"/>
            <p:nvPr/>
          </p:nvSpPr>
          <p:spPr>
            <a:xfrm>
              <a:off x="0" y="95250"/>
              <a:ext cx="11504654" cy="4578350"/>
            </a:xfrm>
            <a:prstGeom prst="rect">
              <a:avLst/>
            </a:prstGeom>
          </p:spPr>
          <p:txBody>
            <a:bodyPr lIns="0" tIns="0" rIns="0" bIns="0" rtlCol="0" anchor="t">
              <a:spAutoFit/>
            </a:bodyPr>
            <a:lstStyle/>
            <a:p>
              <a:pPr algn="ctr">
                <a:lnSpc>
                  <a:spcPts val="13200"/>
                </a:lnSpc>
              </a:pPr>
              <a:r>
                <a:rPr lang="en-US" sz="12000" spc="-240" dirty="0">
                  <a:solidFill>
                    <a:srgbClr val="3B4C42"/>
                  </a:solidFill>
                  <a:latin typeface="Josefin Sans Bold Bold"/>
                </a:rPr>
                <a:t>RANDOM</a:t>
              </a:r>
            </a:p>
            <a:p>
              <a:pPr algn="ctr">
                <a:lnSpc>
                  <a:spcPts val="13200"/>
                </a:lnSpc>
              </a:pPr>
              <a:r>
                <a:rPr lang="en-US" sz="12000" spc="-240" dirty="0">
                  <a:solidFill>
                    <a:srgbClr val="3B4C42"/>
                  </a:solidFill>
                  <a:latin typeface="Josefin Sans Bold Bold"/>
                </a:rPr>
                <a:t>FOREST</a:t>
              </a:r>
            </a:p>
          </p:txBody>
        </p:sp>
        <p:sp>
          <p:nvSpPr>
            <p:cNvPr id="4" name="TextBox 4"/>
            <p:cNvSpPr txBox="1"/>
            <p:nvPr/>
          </p:nvSpPr>
          <p:spPr>
            <a:xfrm>
              <a:off x="1175159" y="5027816"/>
              <a:ext cx="9154336" cy="622723"/>
            </a:xfrm>
            <a:prstGeom prst="rect">
              <a:avLst/>
            </a:prstGeom>
          </p:spPr>
          <p:txBody>
            <a:bodyPr lIns="0" tIns="0" rIns="0" bIns="0" rtlCol="0" anchor="t">
              <a:spAutoFit/>
            </a:bodyPr>
            <a:lstStyle/>
            <a:p>
              <a:pPr algn="ctr">
                <a:lnSpc>
                  <a:spcPts val="3919"/>
                </a:lnSpc>
              </a:pPr>
              <a:r>
                <a:rPr lang="en-US" sz="2800">
                  <a:solidFill>
                    <a:srgbClr val="3B4C42"/>
                  </a:solidFill>
                  <a:latin typeface="Josefin Sans Regular"/>
                </a:rPr>
                <a:t>GV: ThS. Nguyễn Phát Đạt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1288" y="-1519202"/>
            <a:ext cx="8845026" cy="1199670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3321" y="7911922"/>
            <a:ext cx="6935998" cy="267351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8040" y="-1074985"/>
            <a:ext cx="7088593" cy="961441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2748" y="7033948"/>
            <a:ext cx="9213760" cy="3551486"/>
          </a:xfrm>
          <a:prstGeom prst="rect">
            <a:avLst/>
          </a:prstGeom>
        </p:spPr>
      </p:pic>
      <p:sp>
        <p:nvSpPr>
          <p:cNvPr id="9" name="TextBox 9"/>
          <p:cNvSpPr txBox="1"/>
          <p:nvPr/>
        </p:nvSpPr>
        <p:spPr>
          <a:xfrm>
            <a:off x="5643220" y="7493222"/>
            <a:ext cx="6865752" cy="481330"/>
          </a:xfrm>
          <a:prstGeom prst="rect">
            <a:avLst/>
          </a:prstGeom>
        </p:spPr>
        <p:txBody>
          <a:bodyPr lIns="0" tIns="0" rIns="0" bIns="0" rtlCol="0" anchor="t">
            <a:spAutoFit/>
          </a:bodyPr>
          <a:lstStyle/>
          <a:p>
            <a:pPr algn="ctr">
              <a:lnSpc>
                <a:spcPts val="3919"/>
              </a:lnSpc>
            </a:pPr>
            <a:r>
              <a:rPr lang="en-US" sz="2800" dirty="0" err="1">
                <a:solidFill>
                  <a:srgbClr val="3B4C42"/>
                </a:solidFill>
                <a:latin typeface="Josefin Sans Regular"/>
              </a:rPr>
              <a:t>Nhóm</a:t>
            </a:r>
            <a:r>
              <a:rPr lang="en-US" sz="2800" dirty="0">
                <a:solidFill>
                  <a:srgbClr val="3B4C42"/>
                </a:solidFill>
                <a:latin typeface="Josefin Sans Regular"/>
              </a:rPr>
              <a:t> </a:t>
            </a:r>
            <a:r>
              <a:rPr lang="en-US" sz="2800" dirty="0" err="1">
                <a:solidFill>
                  <a:srgbClr val="3B4C42"/>
                </a:solidFill>
                <a:latin typeface="Josefin Sans Regular"/>
              </a:rPr>
              <a:t>thực</a:t>
            </a:r>
            <a:r>
              <a:rPr lang="en-US" sz="2800" dirty="0">
                <a:solidFill>
                  <a:srgbClr val="3B4C42"/>
                </a:solidFill>
                <a:latin typeface="Josefin Sans Regular"/>
              </a:rPr>
              <a:t> </a:t>
            </a:r>
            <a:r>
              <a:rPr lang="en-US" sz="2800" dirty="0" err="1">
                <a:solidFill>
                  <a:srgbClr val="3B4C42"/>
                </a:solidFill>
                <a:latin typeface="Josefin Sans Regular"/>
              </a:rPr>
              <a:t>hiện</a:t>
            </a:r>
            <a:r>
              <a:rPr lang="en-US" sz="2800" dirty="0">
                <a:solidFill>
                  <a:srgbClr val="3B4C42"/>
                </a:solidFill>
                <a:latin typeface="Josefin Sans Regular"/>
              </a:rPr>
              <a:t>: </a:t>
            </a:r>
            <a:r>
              <a:rPr lang="en-US" sz="2800" dirty="0" err="1">
                <a:solidFill>
                  <a:srgbClr val="3B4C42"/>
                </a:solidFill>
                <a:latin typeface="Josefin Sans Regular"/>
              </a:rPr>
              <a:t>Nhóm</a:t>
            </a:r>
            <a:r>
              <a:rPr lang="en-US" sz="2800" dirty="0">
                <a:solidFill>
                  <a:srgbClr val="3B4C42"/>
                </a:solidFill>
                <a:latin typeface="Josefin Sans Regular"/>
              </a:rPr>
              <a:t> 11</a:t>
            </a:r>
          </a:p>
        </p:txBody>
      </p:sp>
      <p:sp>
        <p:nvSpPr>
          <p:cNvPr id="10" name="TextBox 9">
            <a:extLst>
              <a:ext uri="{FF2B5EF4-FFF2-40B4-BE49-F238E27FC236}">
                <a16:creationId xmlns:a16="http://schemas.microsoft.com/office/drawing/2014/main" id="{6AAA0823-B599-D687-FE4F-BEF0F6461514}"/>
              </a:ext>
            </a:extLst>
          </p:cNvPr>
          <p:cNvSpPr txBox="1"/>
          <p:nvPr/>
        </p:nvSpPr>
        <p:spPr>
          <a:xfrm>
            <a:off x="4063914" y="8098758"/>
            <a:ext cx="9697598" cy="482824"/>
          </a:xfrm>
          <a:prstGeom prst="rect">
            <a:avLst/>
          </a:prstGeom>
        </p:spPr>
        <p:txBody>
          <a:bodyPr wrap="square" lIns="0" tIns="0" rIns="0" bIns="0" rtlCol="0" anchor="t">
            <a:spAutoFit/>
          </a:bodyPr>
          <a:lstStyle/>
          <a:p>
            <a:pPr algn="ctr">
              <a:lnSpc>
                <a:spcPts val="3919"/>
              </a:lnSpc>
            </a:pPr>
            <a:r>
              <a:rPr lang="en-US" sz="2800" dirty="0">
                <a:solidFill>
                  <a:srgbClr val="3B4C42"/>
                </a:solidFill>
                <a:latin typeface="Josefin Sans Regular"/>
                <a:hlinkClick r:id="rId6"/>
              </a:rPr>
              <a:t>Link Slide</a:t>
            </a:r>
            <a:r>
              <a:rPr lang="en-US" sz="2800" dirty="0">
                <a:solidFill>
                  <a:srgbClr val="3B4C42"/>
                </a:solidFill>
                <a:latin typeface="Josefin Sans Regular"/>
              </a:rPr>
              <a:t>: </a:t>
            </a:r>
            <a:r>
              <a:rPr lang="en-US" sz="2800" dirty="0" err="1">
                <a:solidFill>
                  <a:srgbClr val="3B4C42"/>
                </a:solidFill>
                <a:latin typeface="Josefin Sans Regular"/>
              </a:rPr>
              <a:t>Trong</a:t>
            </a:r>
            <a:r>
              <a:rPr lang="en-US" sz="2800" dirty="0">
                <a:solidFill>
                  <a:srgbClr val="3B4C42"/>
                </a:solidFill>
                <a:latin typeface="Josefin Sans Regular"/>
              </a:rPr>
              <a:t> </a:t>
            </a:r>
            <a:r>
              <a:rPr lang="en-US" sz="2800" dirty="0" err="1">
                <a:solidFill>
                  <a:srgbClr val="3B4C42"/>
                </a:solidFill>
                <a:latin typeface="Josefin Sans Regular"/>
              </a:rPr>
              <a:t>trường</a:t>
            </a:r>
            <a:r>
              <a:rPr lang="en-US" sz="2800" dirty="0">
                <a:solidFill>
                  <a:srgbClr val="3B4C42"/>
                </a:solidFill>
                <a:latin typeface="Josefin Sans Regular"/>
              </a:rPr>
              <a:t> </a:t>
            </a:r>
            <a:r>
              <a:rPr lang="en-US" sz="2800" dirty="0" err="1">
                <a:solidFill>
                  <a:srgbClr val="3B4C42"/>
                </a:solidFill>
                <a:latin typeface="Josefin Sans Regular"/>
              </a:rPr>
              <a:t>hợp</a:t>
            </a:r>
            <a:r>
              <a:rPr lang="en-US" sz="2800" dirty="0">
                <a:solidFill>
                  <a:srgbClr val="3B4C42"/>
                </a:solidFill>
                <a:latin typeface="Josefin Sans Regular"/>
              </a:rPr>
              <a:t> </a:t>
            </a:r>
            <a:r>
              <a:rPr lang="en-US" sz="2800" dirty="0" err="1">
                <a:solidFill>
                  <a:srgbClr val="3B4C42"/>
                </a:solidFill>
                <a:latin typeface="Josefin Sans Regular"/>
              </a:rPr>
              <a:t>thầy</a:t>
            </a:r>
            <a:r>
              <a:rPr lang="en-US" sz="2800" dirty="0">
                <a:solidFill>
                  <a:srgbClr val="3B4C42"/>
                </a:solidFill>
                <a:latin typeface="Josefin Sans Regular"/>
              </a:rPr>
              <a:t> </a:t>
            </a:r>
            <a:r>
              <a:rPr lang="en-US" sz="2800" dirty="0" err="1">
                <a:solidFill>
                  <a:srgbClr val="3B4C42"/>
                </a:solidFill>
                <a:latin typeface="Josefin Sans Regular"/>
              </a:rPr>
              <a:t>xem</a:t>
            </a:r>
            <a:r>
              <a:rPr lang="en-US" sz="2800" dirty="0">
                <a:solidFill>
                  <a:srgbClr val="3B4C42"/>
                </a:solidFill>
                <a:latin typeface="Josefin Sans Regular"/>
              </a:rPr>
              <a:t> </a:t>
            </a:r>
            <a:r>
              <a:rPr lang="en-US" sz="2800" dirty="0" err="1">
                <a:solidFill>
                  <a:srgbClr val="3B4C42"/>
                </a:solidFill>
                <a:latin typeface="Josefin Sans Regular"/>
              </a:rPr>
              <a:t>bị</a:t>
            </a:r>
            <a:r>
              <a:rPr lang="en-US" sz="2800" dirty="0">
                <a:solidFill>
                  <a:srgbClr val="3B4C42"/>
                </a:solidFill>
                <a:latin typeface="Josefin Sans Regular"/>
              </a:rPr>
              <a:t> </a:t>
            </a:r>
            <a:r>
              <a:rPr lang="en-US" sz="2800" dirty="0" err="1">
                <a:solidFill>
                  <a:srgbClr val="3B4C42"/>
                </a:solidFill>
                <a:latin typeface="Josefin Sans Regular"/>
              </a:rPr>
              <a:t>mất</a:t>
            </a:r>
            <a:r>
              <a:rPr lang="en-US" sz="2800" dirty="0">
                <a:solidFill>
                  <a:srgbClr val="3B4C42"/>
                </a:solidFill>
                <a:latin typeface="Josefin Sans Regular"/>
              </a:rPr>
              <a:t> </a:t>
            </a:r>
            <a:r>
              <a:rPr lang="en-US" sz="2800" dirty="0" err="1">
                <a:solidFill>
                  <a:srgbClr val="3B4C42"/>
                </a:solidFill>
                <a:latin typeface="Josefin Sans Regular"/>
              </a:rPr>
              <a:t>định</a:t>
            </a:r>
            <a:r>
              <a:rPr lang="en-US" sz="2800" dirty="0">
                <a:solidFill>
                  <a:srgbClr val="3B4C42"/>
                </a:solidFill>
                <a:latin typeface="Josefin Sans Regular"/>
              </a:rPr>
              <a:t> </a:t>
            </a:r>
            <a:r>
              <a:rPr lang="en-US" sz="2800" dirty="0" err="1">
                <a:solidFill>
                  <a:srgbClr val="3B4C42"/>
                </a:solidFill>
                <a:latin typeface="Josefin Sans Regular"/>
              </a:rPr>
              <a:t>dạng</a:t>
            </a:r>
            <a:endParaRPr lang="en-US" sz="2800" dirty="0">
              <a:solidFill>
                <a:srgbClr val="3B4C42"/>
              </a:solidFill>
              <a:latin typeface="Josefin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87705" y="7921544"/>
            <a:ext cx="6935998" cy="26735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14032" y="530769"/>
            <a:ext cx="7420279" cy="10064287"/>
          </a:xfrm>
          <a:prstGeom prst="rect">
            <a:avLst/>
          </a:prstGeom>
        </p:spPr>
      </p:pic>
      <p:grpSp>
        <p:nvGrpSpPr>
          <p:cNvPr id="5" name="Group 5"/>
          <p:cNvGrpSpPr/>
          <p:nvPr/>
        </p:nvGrpSpPr>
        <p:grpSpPr>
          <a:xfrm>
            <a:off x="2250094" y="1707457"/>
            <a:ext cx="13767427" cy="8295936"/>
            <a:chOff x="0" y="0"/>
            <a:chExt cx="3649957" cy="2199381"/>
          </a:xfrm>
        </p:grpSpPr>
        <p:sp>
          <p:nvSpPr>
            <p:cNvPr id="6" name="Freeform 6"/>
            <p:cNvSpPr/>
            <p:nvPr/>
          </p:nvSpPr>
          <p:spPr>
            <a:xfrm>
              <a:off x="0" y="0"/>
              <a:ext cx="3649957" cy="2199381"/>
            </a:xfrm>
            <a:custGeom>
              <a:avLst/>
              <a:gdLst/>
              <a:ahLst/>
              <a:cxnLst/>
              <a:rect l="l" t="t" r="r" b="b"/>
              <a:pathLst>
                <a:path w="3649957" h="2199381">
                  <a:moveTo>
                    <a:pt x="28679" y="0"/>
                  </a:moveTo>
                  <a:lnTo>
                    <a:pt x="3621278" y="0"/>
                  </a:lnTo>
                  <a:cubicBezTo>
                    <a:pt x="3637117" y="0"/>
                    <a:pt x="3649957" y="12840"/>
                    <a:pt x="3649957" y="28679"/>
                  </a:cubicBezTo>
                  <a:lnTo>
                    <a:pt x="3649957" y="2170702"/>
                  </a:lnTo>
                  <a:cubicBezTo>
                    <a:pt x="3649957" y="2186541"/>
                    <a:pt x="3637117" y="2199381"/>
                    <a:pt x="3621278" y="2199381"/>
                  </a:cubicBezTo>
                  <a:lnTo>
                    <a:pt x="28679" y="2199381"/>
                  </a:lnTo>
                  <a:cubicBezTo>
                    <a:pt x="12840" y="2199381"/>
                    <a:pt x="0" y="2186541"/>
                    <a:pt x="0" y="2170702"/>
                  </a:cubicBezTo>
                  <a:lnTo>
                    <a:pt x="0" y="28679"/>
                  </a:lnTo>
                  <a:cubicBezTo>
                    <a:pt x="0" y="12840"/>
                    <a:pt x="12840" y="0"/>
                    <a:pt x="28679"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algn="just">
                <a:lnSpc>
                  <a:spcPts val="3782"/>
                </a:lnSpc>
              </a:pPr>
              <a:r>
                <a:rPr lang="en-US" sz="2701">
                  <a:solidFill>
                    <a:srgbClr val="32502E"/>
                  </a:solidFill>
                  <a:latin typeface="Josefin Sans Regular"/>
                </a:rPr>
                <a:t> Với b=1 đến B ta có: </a:t>
              </a:r>
            </a:p>
            <a:p>
              <a:pPr marL="583252" lvl="1" indent="-291626" algn="just">
                <a:lnSpc>
                  <a:spcPts val="3782"/>
                </a:lnSpc>
                <a:buFont typeface="Arial"/>
                <a:buChar char="•"/>
              </a:pPr>
              <a:r>
                <a:rPr lang="en-US" sz="2701">
                  <a:solidFill>
                    <a:srgbClr val="32502E"/>
                  </a:solidFill>
                  <a:latin typeface="Josefin Sans Regular"/>
                </a:rPr>
                <a:t>Tạo ra một bootstrap sample Z* có kích thước N từ training data.</a:t>
              </a:r>
            </a:p>
            <a:p>
              <a:pPr marL="583252" lvl="1" indent="-291626" algn="just">
                <a:lnSpc>
                  <a:spcPts val="3782"/>
                </a:lnSpc>
                <a:buFont typeface="Arial"/>
                <a:buChar char="•"/>
              </a:pPr>
              <a:r>
                <a:rPr lang="en-US" sz="2701">
                  <a:solidFill>
                    <a:srgbClr val="32502E"/>
                  </a:solidFill>
                  <a:latin typeface="Josefin Sans Regular"/>
                </a:rPr>
                <a:t>Xây một random forest Tb thành bootstrapped data, bằng cách lặp lại quy trình các bước sau cho từng node đầu cuối của tree, cho đến khi đạt được kích thước node tối thiểu nmin.</a:t>
              </a:r>
            </a:p>
            <a:p>
              <a:pPr algn="just">
                <a:lnSpc>
                  <a:spcPts val="3782"/>
                </a:lnSpc>
              </a:pPr>
              <a:r>
                <a:rPr lang="en-US" sz="2701">
                  <a:solidFill>
                    <a:srgbClr val="32502E"/>
                  </a:solidFill>
                  <a:latin typeface="Josefin Sans Regular"/>
                </a:rPr>
                <a:t>i. Chọn ngẫu nhiên m biến từ p biến</a:t>
              </a:r>
            </a:p>
            <a:p>
              <a:pPr algn="just">
                <a:lnSpc>
                  <a:spcPts val="3782"/>
                </a:lnSpc>
              </a:pPr>
              <a:r>
                <a:rPr lang="en-US" sz="2701">
                  <a:solidFill>
                    <a:srgbClr val="32502E"/>
                  </a:solidFill>
                  <a:latin typeface="Josefin Sans Regular"/>
                </a:rPr>
                <a:t>ii. Chọn biến/điếm phân chia (split-point) tốt nhất trong số biến m</a:t>
              </a:r>
            </a:p>
            <a:p>
              <a:pPr algn="just">
                <a:lnSpc>
                  <a:spcPts val="3782"/>
                </a:lnSpc>
              </a:pPr>
              <a:r>
                <a:rPr lang="en-US" sz="2701">
                  <a:solidFill>
                    <a:srgbClr val="32502E"/>
                  </a:solidFill>
                  <a:latin typeface="Josefin Sans Regular"/>
                </a:rPr>
                <a:t>iii. Tách node thành 2 node con.</a:t>
              </a:r>
            </a:p>
            <a:p>
              <a:pPr algn="just">
                <a:lnSpc>
                  <a:spcPts val="3782"/>
                </a:lnSpc>
              </a:pPr>
              <a:r>
                <a:rPr lang="en-US" sz="2701">
                  <a:solidFill>
                    <a:srgbClr val="32502E"/>
                  </a:solidFill>
                  <a:latin typeface="Josefin Sans Regular"/>
                </a:rPr>
                <a:t> Output của tập hợp các tree       .  . Để tạo một dự đoán tại một điểm mới x.</a:t>
              </a:r>
            </a:p>
            <a:p>
              <a:pPr algn="just">
                <a:lnSpc>
                  <a:spcPts val="3782"/>
                </a:lnSpc>
              </a:pPr>
              <a:endParaRPr lang="en-US" sz="2701">
                <a:solidFill>
                  <a:srgbClr val="32502E"/>
                </a:solidFill>
                <a:latin typeface="Josefin Sans Regular"/>
              </a:endParaRPr>
            </a:p>
            <a:p>
              <a:pPr algn="just">
                <a:lnSpc>
                  <a:spcPts val="3782"/>
                </a:lnSpc>
              </a:pPr>
              <a:endParaRPr lang="en-US" sz="2701">
                <a:solidFill>
                  <a:srgbClr val="32502E"/>
                </a:solidFill>
                <a:latin typeface="Josefin Sans Regular"/>
              </a:endParaRPr>
            </a:p>
            <a:p>
              <a:pPr algn="just">
                <a:lnSpc>
                  <a:spcPts val="3782"/>
                </a:lnSpc>
              </a:pPr>
              <a:endParaRPr lang="en-US" sz="2701">
                <a:solidFill>
                  <a:srgbClr val="32502E"/>
                </a:solidFill>
                <a:latin typeface="Josefin Sans Regular"/>
              </a:endParaRPr>
            </a:p>
            <a:p>
              <a:pPr algn="just">
                <a:lnSpc>
                  <a:spcPts val="3782"/>
                </a:lnSpc>
              </a:pPr>
              <a:endParaRPr lang="en-US" sz="2701">
                <a:solidFill>
                  <a:srgbClr val="32502E"/>
                </a:solidFill>
                <a:latin typeface="Josefin Sans Regular"/>
              </a:endParaRPr>
            </a:p>
            <a:p>
              <a:pPr algn="just">
                <a:lnSpc>
                  <a:spcPts val="3782"/>
                </a:lnSpc>
              </a:pPr>
              <a:endParaRPr lang="en-US" sz="2701">
                <a:solidFill>
                  <a:srgbClr val="32502E"/>
                </a:solidFill>
                <a:latin typeface="Josefin Sans Regular"/>
              </a:endParaRPr>
            </a:p>
            <a:p>
              <a:pPr algn="just">
                <a:lnSpc>
                  <a:spcPts val="3782"/>
                </a:lnSpc>
              </a:pPr>
              <a:r>
                <a:rPr lang="en-US" sz="2701">
                  <a:solidFill>
                    <a:srgbClr val="32502E"/>
                  </a:solidFill>
                  <a:latin typeface="Josefin Sans Regular"/>
                </a:rPr>
                <a:t>Để có kết quả đầu ra cuối cùng của Random forest, tất cả các đầu ra sẽ được </a:t>
              </a:r>
              <a:r>
                <a:rPr lang="en-US" sz="2701">
                  <a:solidFill>
                    <a:srgbClr val="8F0000"/>
                  </a:solidFill>
                  <a:latin typeface="Josefin Sans Regular Bold"/>
                </a:rPr>
                <a:t>major voting</a:t>
              </a:r>
              <a:r>
                <a:rPr lang="en-US" sz="2701">
                  <a:solidFill>
                    <a:srgbClr val="32502E"/>
                  </a:solidFill>
                  <a:latin typeface="Josefin Sans Regular"/>
                </a:rPr>
                <a:t> trong bài toán phân loại và tính trung bình cộng trong bài toán hồi quy.</a:t>
              </a:r>
            </a:p>
            <a:p>
              <a:pPr algn="just">
                <a:lnSpc>
                  <a:spcPts val="3782"/>
                </a:lnSpc>
              </a:pPr>
              <a:endParaRPr lang="en-US" sz="2701">
                <a:solidFill>
                  <a:srgbClr val="32502E"/>
                </a:solidFill>
                <a:latin typeface="Josefin Sans Regular"/>
              </a:endParaRPr>
            </a:p>
          </p:txBody>
        </p:sp>
      </p:grpSp>
      <p:pic>
        <p:nvPicPr>
          <p:cNvPr id="8" name="Picture 8"/>
          <p:cNvPicPr>
            <a:picLocks noChangeAspect="1"/>
          </p:cNvPicPr>
          <p:nvPr/>
        </p:nvPicPr>
        <p:blipFill>
          <a:blip r:embed="rId6"/>
          <a:srcRect/>
          <a:stretch>
            <a:fillRect/>
          </a:stretch>
        </p:blipFill>
        <p:spPr>
          <a:xfrm>
            <a:off x="7003178" y="5562912"/>
            <a:ext cx="897743" cy="573558"/>
          </a:xfrm>
          <a:prstGeom prst="rect">
            <a:avLst/>
          </a:prstGeom>
        </p:spPr>
      </p:pic>
      <p:pic>
        <p:nvPicPr>
          <p:cNvPr id="9" name="Picture 9"/>
          <p:cNvPicPr>
            <a:picLocks noChangeAspect="1"/>
          </p:cNvPicPr>
          <p:nvPr/>
        </p:nvPicPr>
        <p:blipFill>
          <a:blip r:embed="rId7"/>
          <a:srcRect/>
          <a:stretch>
            <a:fillRect/>
          </a:stretch>
        </p:blipFill>
        <p:spPr>
          <a:xfrm>
            <a:off x="3455826" y="6390251"/>
            <a:ext cx="10014141" cy="1691277"/>
          </a:xfrm>
          <a:prstGeom prst="rect">
            <a:avLst/>
          </a:prstGeom>
        </p:spPr>
      </p:pic>
      <p:sp>
        <p:nvSpPr>
          <p:cNvPr id="10" name="TextBox 10"/>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47254" y="7613488"/>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01071" y="5503959"/>
            <a:ext cx="6935998" cy="2673512"/>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77455" y="7613488"/>
            <a:ext cx="6935998" cy="2673512"/>
          </a:xfrm>
          <a:prstGeom prst="rect">
            <a:avLst/>
          </a:prstGeom>
        </p:spPr>
      </p:pic>
      <p:grpSp>
        <p:nvGrpSpPr>
          <p:cNvPr id="6" name="Group 6"/>
          <p:cNvGrpSpPr/>
          <p:nvPr/>
        </p:nvGrpSpPr>
        <p:grpSpPr>
          <a:xfrm>
            <a:off x="7635073" y="9367487"/>
            <a:ext cx="3617695" cy="699486"/>
            <a:chOff x="0" y="0"/>
            <a:chExt cx="959107" cy="185444"/>
          </a:xfrm>
        </p:grpSpPr>
        <p:sp>
          <p:nvSpPr>
            <p:cNvPr id="7" name="Freeform 7"/>
            <p:cNvSpPr/>
            <p:nvPr/>
          </p:nvSpPr>
          <p:spPr>
            <a:xfrm>
              <a:off x="0" y="0"/>
              <a:ext cx="959107" cy="185444"/>
            </a:xfrm>
            <a:custGeom>
              <a:avLst/>
              <a:gdLst/>
              <a:ahLst/>
              <a:cxnLst/>
              <a:rect l="l" t="t" r="r" b="b"/>
              <a:pathLst>
                <a:path w="959107" h="185444">
                  <a:moveTo>
                    <a:pt x="92722" y="0"/>
                  </a:moveTo>
                  <a:lnTo>
                    <a:pt x="866385" y="0"/>
                  </a:lnTo>
                  <a:cubicBezTo>
                    <a:pt x="890976" y="0"/>
                    <a:pt x="914560" y="9769"/>
                    <a:pt x="931949" y="27158"/>
                  </a:cubicBezTo>
                  <a:cubicBezTo>
                    <a:pt x="949338" y="44546"/>
                    <a:pt x="959107" y="68131"/>
                    <a:pt x="959107" y="92722"/>
                  </a:cubicBezTo>
                  <a:lnTo>
                    <a:pt x="959107" y="92722"/>
                  </a:lnTo>
                  <a:cubicBezTo>
                    <a:pt x="959107" y="117314"/>
                    <a:pt x="949338" y="140898"/>
                    <a:pt x="931949" y="158287"/>
                  </a:cubicBezTo>
                  <a:cubicBezTo>
                    <a:pt x="914560" y="175675"/>
                    <a:pt x="890976" y="185444"/>
                    <a:pt x="866385" y="185444"/>
                  </a:cubicBezTo>
                  <a:lnTo>
                    <a:pt x="92722" y="185444"/>
                  </a:lnTo>
                  <a:cubicBezTo>
                    <a:pt x="68131" y="185444"/>
                    <a:pt x="44546" y="175675"/>
                    <a:pt x="27158" y="158287"/>
                  </a:cubicBezTo>
                  <a:cubicBezTo>
                    <a:pt x="9769" y="140898"/>
                    <a:pt x="0" y="117314"/>
                    <a:pt x="0" y="92722"/>
                  </a:cubicBezTo>
                  <a:lnTo>
                    <a:pt x="0" y="92722"/>
                  </a:lnTo>
                  <a:cubicBezTo>
                    <a:pt x="0" y="68131"/>
                    <a:pt x="9769" y="44546"/>
                    <a:pt x="27158" y="27158"/>
                  </a:cubicBezTo>
                  <a:cubicBezTo>
                    <a:pt x="44546" y="9769"/>
                    <a:pt x="68131" y="0"/>
                    <a:pt x="92722" y="0"/>
                  </a:cubicBezTo>
                  <a:close/>
                </a:path>
              </a:pathLst>
            </a:custGeom>
            <a:solidFill>
              <a:srgbClr val="000000">
                <a:alpha val="0"/>
              </a:srgbClr>
            </a:solidFill>
            <a:ln>
              <a:noFill/>
            </a:ln>
          </p:spPr>
        </p:sp>
        <p:sp>
          <p:nvSpPr>
            <p:cNvPr id="8" name="TextBox 8"/>
            <p:cNvSpPr txBox="1"/>
            <p:nvPr/>
          </p:nvSpPr>
          <p:spPr>
            <a:xfrm>
              <a:off x="0" y="-57150"/>
              <a:ext cx="812800" cy="869950"/>
            </a:xfrm>
            <a:prstGeom prst="rect">
              <a:avLst/>
            </a:prstGeom>
          </p:spPr>
          <p:txBody>
            <a:bodyPr lIns="49410" tIns="49410" rIns="49410" bIns="49410" rtlCol="0" anchor="ctr"/>
            <a:lstStyle/>
            <a:p>
              <a:pPr algn="just">
                <a:lnSpc>
                  <a:spcPts val="3922"/>
                </a:lnSpc>
              </a:pPr>
              <a:r>
                <a:rPr lang="en-US" sz="2801">
                  <a:solidFill>
                    <a:srgbClr val="32502E"/>
                  </a:solidFill>
                  <a:latin typeface="Josefin Sans Regular"/>
                </a:rPr>
                <a:t>Tập dữ liệu gốc</a:t>
              </a:r>
            </a:p>
          </p:txBody>
        </p:sp>
      </p:grpSp>
      <p:pic>
        <p:nvPicPr>
          <p:cNvPr id="9" name="Picture 9"/>
          <p:cNvPicPr>
            <a:picLocks noChangeAspect="1"/>
          </p:cNvPicPr>
          <p:nvPr/>
        </p:nvPicPr>
        <p:blipFill>
          <a:blip r:embed="rId4"/>
          <a:srcRect/>
          <a:stretch>
            <a:fillRect/>
          </a:stretch>
        </p:blipFill>
        <p:spPr>
          <a:xfrm>
            <a:off x="5500764" y="2508677"/>
            <a:ext cx="6433543" cy="5736769"/>
          </a:xfrm>
          <a:prstGeom prst="rect">
            <a:avLst/>
          </a:prstGeom>
        </p:spPr>
      </p:pic>
      <p:sp>
        <p:nvSpPr>
          <p:cNvPr id="10" name="TextBox 10"/>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1" name="TextBox 11"/>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47254" y="7613488"/>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01071" y="5503959"/>
            <a:ext cx="6935998" cy="2673512"/>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77455" y="7613488"/>
            <a:ext cx="6935998" cy="2673512"/>
          </a:xfrm>
          <a:prstGeom prst="rect">
            <a:avLst/>
          </a:prstGeom>
        </p:spPr>
      </p:pic>
      <p:grpSp>
        <p:nvGrpSpPr>
          <p:cNvPr id="6" name="Group 6"/>
          <p:cNvGrpSpPr/>
          <p:nvPr/>
        </p:nvGrpSpPr>
        <p:grpSpPr>
          <a:xfrm>
            <a:off x="4768931" y="9088005"/>
            <a:ext cx="9427444" cy="699486"/>
            <a:chOff x="0" y="0"/>
            <a:chExt cx="2499361" cy="185444"/>
          </a:xfrm>
        </p:grpSpPr>
        <p:sp>
          <p:nvSpPr>
            <p:cNvPr id="7" name="Freeform 7"/>
            <p:cNvSpPr/>
            <p:nvPr/>
          </p:nvSpPr>
          <p:spPr>
            <a:xfrm>
              <a:off x="0" y="0"/>
              <a:ext cx="2499361" cy="185444"/>
            </a:xfrm>
            <a:custGeom>
              <a:avLst/>
              <a:gdLst/>
              <a:ahLst/>
              <a:cxnLst/>
              <a:rect l="l" t="t" r="r" b="b"/>
              <a:pathLst>
                <a:path w="2499361" h="185444">
                  <a:moveTo>
                    <a:pt x="41882" y="0"/>
                  </a:moveTo>
                  <a:lnTo>
                    <a:pt x="2457479" y="0"/>
                  </a:lnTo>
                  <a:cubicBezTo>
                    <a:pt x="2480610" y="0"/>
                    <a:pt x="2499361" y="18751"/>
                    <a:pt x="2499361" y="41882"/>
                  </a:cubicBezTo>
                  <a:lnTo>
                    <a:pt x="2499361" y="143563"/>
                  </a:lnTo>
                  <a:cubicBezTo>
                    <a:pt x="2499361" y="166693"/>
                    <a:pt x="2480610" y="185444"/>
                    <a:pt x="2457479" y="185444"/>
                  </a:cubicBezTo>
                  <a:lnTo>
                    <a:pt x="41882" y="185444"/>
                  </a:lnTo>
                  <a:cubicBezTo>
                    <a:pt x="18751" y="185444"/>
                    <a:pt x="0" y="166693"/>
                    <a:pt x="0" y="143563"/>
                  </a:cubicBezTo>
                  <a:lnTo>
                    <a:pt x="0" y="41882"/>
                  </a:lnTo>
                  <a:cubicBezTo>
                    <a:pt x="0" y="18751"/>
                    <a:pt x="18751" y="0"/>
                    <a:pt x="41882" y="0"/>
                  </a:cubicBezTo>
                  <a:close/>
                </a:path>
              </a:pathLst>
            </a:custGeom>
            <a:solidFill>
              <a:srgbClr val="000000">
                <a:alpha val="0"/>
              </a:srgbClr>
            </a:solidFill>
            <a:ln>
              <a:noFill/>
            </a:ln>
          </p:spPr>
        </p:sp>
        <p:sp>
          <p:nvSpPr>
            <p:cNvPr id="8" name="TextBox 8"/>
            <p:cNvSpPr txBox="1"/>
            <p:nvPr/>
          </p:nvSpPr>
          <p:spPr>
            <a:xfrm>
              <a:off x="0" y="-57150"/>
              <a:ext cx="812800" cy="869950"/>
            </a:xfrm>
            <a:prstGeom prst="rect">
              <a:avLst/>
            </a:prstGeom>
          </p:spPr>
          <p:txBody>
            <a:bodyPr lIns="49410" tIns="49410" rIns="49410" bIns="49410" rtlCol="0" anchor="ctr"/>
            <a:lstStyle/>
            <a:p>
              <a:pPr algn="just">
                <a:lnSpc>
                  <a:spcPts val="3922"/>
                </a:lnSpc>
              </a:pPr>
              <a:r>
                <a:rPr lang="en-US" sz="2801">
                  <a:solidFill>
                    <a:srgbClr val="32502E"/>
                  </a:solidFill>
                  <a:latin typeface="Josefin Sans Regular"/>
                </a:rPr>
                <a:t>Bootstrapped dataset được tạo từ tập dữ liệu gốc</a:t>
              </a:r>
            </a:p>
          </p:txBody>
        </p:sp>
      </p:grpSp>
      <p:pic>
        <p:nvPicPr>
          <p:cNvPr id="9" name="Picture 9"/>
          <p:cNvPicPr>
            <a:picLocks noChangeAspect="1"/>
          </p:cNvPicPr>
          <p:nvPr/>
        </p:nvPicPr>
        <p:blipFill>
          <a:blip r:embed="rId4"/>
          <a:srcRect/>
          <a:stretch>
            <a:fillRect/>
          </a:stretch>
        </p:blipFill>
        <p:spPr>
          <a:xfrm>
            <a:off x="1818541" y="2580231"/>
            <a:ext cx="14650918" cy="6220402"/>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92829" y="5830867"/>
            <a:ext cx="1481621" cy="309794"/>
          </a:xfrm>
          <a:prstGeom prst="rect">
            <a:avLst/>
          </a:prstGeom>
        </p:spPr>
      </p:pic>
      <p:sp>
        <p:nvSpPr>
          <p:cNvPr id="11" name="TextBox 11"/>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2" name="TextBox 12"/>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07298" y="5503959"/>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8293" y="7613488"/>
            <a:ext cx="6935998" cy="2673512"/>
          </a:xfrm>
          <a:prstGeom prst="rect">
            <a:avLst/>
          </a:prstGeom>
        </p:spPr>
      </p:pic>
      <p:grpSp>
        <p:nvGrpSpPr>
          <p:cNvPr id="5" name="Group 5"/>
          <p:cNvGrpSpPr/>
          <p:nvPr/>
        </p:nvGrpSpPr>
        <p:grpSpPr>
          <a:xfrm>
            <a:off x="10163549" y="8470570"/>
            <a:ext cx="7742364" cy="1280431"/>
            <a:chOff x="0" y="0"/>
            <a:chExt cx="2052620" cy="339462"/>
          </a:xfrm>
        </p:grpSpPr>
        <p:sp>
          <p:nvSpPr>
            <p:cNvPr id="6" name="Freeform 6"/>
            <p:cNvSpPr/>
            <p:nvPr/>
          </p:nvSpPr>
          <p:spPr>
            <a:xfrm>
              <a:off x="0" y="0"/>
              <a:ext cx="2052620" cy="339462"/>
            </a:xfrm>
            <a:custGeom>
              <a:avLst/>
              <a:gdLst/>
              <a:ahLst/>
              <a:cxnLst/>
              <a:rect l="l" t="t" r="r" b="b"/>
              <a:pathLst>
                <a:path w="2052620" h="339462">
                  <a:moveTo>
                    <a:pt x="50997" y="0"/>
                  </a:moveTo>
                  <a:lnTo>
                    <a:pt x="2001623" y="0"/>
                  </a:lnTo>
                  <a:cubicBezTo>
                    <a:pt x="2015149" y="0"/>
                    <a:pt x="2028120" y="5373"/>
                    <a:pt x="2037684" y="14937"/>
                  </a:cubicBezTo>
                  <a:cubicBezTo>
                    <a:pt x="2047247" y="24501"/>
                    <a:pt x="2052620" y="37472"/>
                    <a:pt x="2052620" y="50997"/>
                  </a:cubicBezTo>
                  <a:lnTo>
                    <a:pt x="2052620" y="288465"/>
                  </a:lnTo>
                  <a:cubicBezTo>
                    <a:pt x="2052620" y="316630"/>
                    <a:pt x="2029788" y="339462"/>
                    <a:pt x="2001623" y="339462"/>
                  </a:cubicBezTo>
                  <a:lnTo>
                    <a:pt x="50997" y="339462"/>
                  </a:lnTo>
                  <a:cubicBezTo>
                    <a:pt x="37472" y="339462"/>
                    <a:pt x="24501" y="334089"/>
                    <a:pt x="14937" y="324525"/>
                  </a:cubicBezTo>
                  <a:cubicBezTo>
                    <a:pt x="5373" y="314961"/>
                    <a:pt x="0" y="301990"/>
                    <a:pt x="0" y="288465"/>
                  </a:cubicBezTo>
                  <a:lnTo>
                    <a:pt x="0" y="50997"/>
                  </a:lnTo>
                  <a:cubicBezTo>
                    <a:pt x="0" y="37472"/>
                    <a:pt x="5373" y="24501"/>
                    <a:pt x="14937" y="14937"/>
                  </a:cubicBezTo>
                  <a:cubicBezTo>
                    <a:pt x="24501" y="5373"/>
                    <a:pt x="37472" y="0"/>
                    <a:pt x="50997" y="0"/>
                  </a:cubicBezTo>
                  <a:close/>
                </a:path>
              </a:pathLst>
            </a:custGeom>
            <a:solidFill>
              <a:srgbClr val="000000">
                <a:alpha val="0"/>
              </a:srgbClr>
            </a:solidFill>
            <a:ln>
              <a:noFill/>
            </a:ln>
          </p:spPr>
        </p:sp>
        <p:sp>
          <p:nvSpPr>
            <p:cNvPr id="7" name="TextBox 7"/>
            <p:cNvSpPr txBox="1"/>
            <p:nvPr/>
          </p:nvSpPr>
          <p:spPr>
            <a:xfrm>
              <a:off x="0" y="-66675"/>
              <a:ext cx="812800" cy="879475"/>
            </a:xfrm>
            <a:prstGeom prst="rect">
              <a:avLst/>
            </a:prstGeom>
          </p:spPr>
          <p:txBody>
            <a:bodyPr lIns="49410" tIns="49410" rIns="49410" bIns="49410" rtlCol="0" anchor="ctr"/>
            <a:lstStyle/>
            <a:p>
              <a:pPr algn="ctr">
                <a:lnSpc>
                  <a:spcPts val="4202"/>
                </a:lnSpc>
              </a:pPr>
              <a:r>
                <a:rPr lang="en-US" sz="3001">
                  <a:solidFill>
                    <a:srgbClr val="32502E"/>
                  </a:solidFill>
                  <a:latin typeface="Josefin Sans Regular"/>
                </a:rPr>
                <a:t>Các feature được sử dụng để xây decision tree sau khi random feature selection</a:t>
              </a:r>
            </a:p>
          </p:txBody>
        </p:sp>
      </p:grpSp>
      <p:grpSp>
        <p:nvGrpSpPr>
          <p:cNvPr id="8" name="Group 8"/>
          <p:cNvGrpSpPr/>
          <p:nvPr/>
        </p:nvGrpSpPr>
        <p:grpSpPr>
          <a:xfrm>
            <a:off x="837979" y="2951658"/>
            <a:ext cx="9325570" cy="5014231"/>
            <a:chOff x="0" y="0"/>
            <a:chExt cx="2472352" cy="1329350"/>
          </a:xfrm>
        </p:grpSpPr>
        <p:sp>
          <p:nvSpPr>
            <p:cNvPr id="9" name="Freeform 9"/>
            <p:cNvSpPr/>
            <p:nvPr/>
          </p:nvSpPr>
          <p:spPr>
            <a:xfrm>
              <a:off x="0" y="0"/>
              <a:ext cx="2472352" cy="1329350"/>
            </a:xfrm>
            <a:custGeom>
              <a:avLst/>
              <a:gdLst/>
              <a:ahLst/>
              <a:cxnLst/>
              <a:rect l="l" t="t" r="r" b="b"/>
              <a:pathLst>
                <a:path w="2472352" h="1329350">
                  <a:moveTo>
                    <a:pt x="42339" y="0"/>
                  </a:moveTo>
                  <a:lnTo>
                    <a:pt x="2430013" y="0"/>
                  </a:lnTo>
                  <a:cubicBezTo>
                    <a:pt x="2441242" y="0"/>
                    <a:pt x="2452011" y="4461"/>
                    <a:pt x="2459951" y="12401"/>
                  </a:cubicBezTo>
                  <a:cubicBezTo>
                    <a:pt x="2467891" y="20341"/>
                    <a:pt x="2472352" y="31110"/>
                    <a:pt x="2472352" y="42339"/>
                  </a:cubicBezTo>
                  <a:lnTo>
                    <a:pt x="2472352" y="1287011"/>
                  </a:lnTo>
                  <a:cubicBezTo>
                    <a:pt x="2472352" y="1310394"/>
                    <a:pt x="2453396" y="1329350"/>
                    <a:pt x="2430013" y="1329350"/>
                  </a:cubicBezTo>
                  <a:lnTo>
                    <a:pt x="42339" y="1329350"/>
                  </a:lnTo>
                  <a:cubicBezTo>
                    <a:pt x="31110" y="1329350"/>
                    <a:pt x="20341" y="1324889"/>
                    <a:pt x="12401" y="1316949"/>
                  </a:cubicBezTo>
                  <a:cubicBezTo>
                    <a:pt x="4461" y="1309009"/>
                    <a:pt x="0" y="1298240"/>
                    <a:pt x="0" y="1287011"/>
                  </a:cubicBezTo>
                  <a:lnTo>
                    <a:pt x="0" y="42339"/>
                  </a:lnTo>
                  <a:cubicBezTo>
                    <a:pt x="0" y="31110"/>
                    <a:pt x="4461" y="20341"/>
                    <a:pt x="12401" y="12401"/>
                  </a:cubicBezTo>
                  <a:cubicBezTo>
                    <a:pt x="20341" y="4461"/>
                    <a:pt x="31110" y="0"/>
                    <a:pt x="42339" y="0"/>
                  </a:cubicBezTo>
                  <a:close/>
                </a:path>
              </a:pathLst>
            </a:custGeom>
            <a:solidFill>
              <a:srgbClr val="000000">
                <a:alpha val="0"/>
              </a:srgbClr>
            </a:solidFill>
            <a:ln>
              <a:noFill/>
            </a:ln>
          </p:spPr>
        </p:sp>
        <p:sp>
          <p:nvSpPr>
            <p:cNvPr id="10" name="TextBox 10"/>
            <p:cNvSpPr txBox="1"/>
            <p:nvPr/>
          </p:nvSpPr>
          <p:spPr>
            <a:xfrm>
              <a:off x="0" y="-66675"/>
              <a:ext cx="812800" cy="879475"/>
            </a:xfrm>
            <a:prstGeom prst="rect">
              <a:avLst/>
            </a:prstGeom>
          </p:spPr>
          <p:txBody>
            <a:bodyPr lIns="49410" tIns="49410" rIns="49410" bIns="49410" rtlCol="0" anchor="ctr"/>
            <a:lstStyle/>
            <a:p>
              <a:pPr algn="just">
                <a:lnSpc>
                  <a:spcPts val="4202"/>
                </a:lnSpc>
              </a:pPr>
              <a:r>
                <a:rPr lang="en-US" sz="3001">
                  <a:solidFill>
                    <a:srgbClr val="32502E"/>
                  </a:solidFill>
                  <a:latin typeface="Josefin Sans Regular Bold"/>
                </a:rPr>
                <a:t> Công thức tính số lượng random features:</a:t>
              </a:r>
            </a:p>
            <a:p>
              <a:pPr marL="648021" lvl="1" indent="-324010" algn="just">
                <a:lnSpc>
                  <a:spcPts val="4202"/>
                </a:lnSpc>
                <a:buFont typeface="Arial"/>
                <a:buChar char="•"/>
              </a:pPr>
              <a:r>
                <a:rPr lang="en-US" sz="3001">
                  <a:solidFill>
                    <a:srgbClr val="32502E"/>
                  </a:solidFill>
                  <a:latin typeface="Josefin Sans Regular"/>
                </a:rPr>
                <a:t>Đối với Regression, giá trị mặc định tốt nhất: </a:t>
              </a:r>
            </a:p>
            <a:p>
              <a:pPr algn="ctr">
                <a:lnSpc>
                  <a:spcPts val="4202"/>
                </a:lnSpc>
              </a:pPr>
              <a:r>
                <a:rPr lang="en-US" sz="3001">
                  <a:solidFill>
                    <a:srgbClr val="8F0000"/>
                  </a:solidFill>
                  <a:latin typeface="Josefin Sans Regular Bold"/>
                </a:rPr>
                <a:t>m=p/3</a:t>
              </a:r>
            </a:p>
            <a:p>
              <a:pPr marL="648021" lvl="1" indent="-324010">
                <a:lnSpc>
                  <a:spcPts val="4202"/>
                </a:lnSpc>
                <a:buFont typeface="Arial"/>
                <a:buChar char="•"/>
              </a:pPr>
              <a:r>
                <a:rPr lang="en-US" sz="3001">
                  <a:solidFill>
                    <a:srgbClr val="32502E"/>
                  </a:solidFill>
                  <a:latin typeface="Josefin Sans Regular"/>
                </a:rPr>
                <a:t>Đối với Classification, giá trị mặc định tốt nhất: </a:t>
              </a:r>
            </a:p>
            <a:p>
              <a:pPr algn="ctr">
                <a:lnSpc>
                  <a:spcPts val="4202"/>
                </a:lnSpc>
              </a:pPr>
              <a:r>
                <a:rPr lang="en-US" sz="3001">
                  <a:solidFill>
                    <a:srgbClr val="8F0000"/>
                  </a:solidFill>
                  <a:latin typeface="Josefin Sans Regular Bold"/>
                </a:rPr>
                <a:t>m= sqrt(p) </a:t>
              </a:r>
            </a:p>
            <a:p>
              <a:pPr algn="just">
                <a:lnSpc>
                  <a:spcPts val="4202"/>
                </a:lnSpc>
              </a:pPr>
              <a:r>
                <a:rPr lang="en-US" sz="3001">
                  <a:solidFill>
                    <a:srgbClr val="32502E"/>
                  </a:solidFill>
                  <a:latin typeface="Josefin Sans Regular"/>
                </a:rPr>
                <a:t> Trong đó m là số lượng random features selection có thể được tìm kiếm tại một split-point và p là số lượng biến đầu vào.</a:t>
              </a:r>
            </a:p>
            <a:p>
              <a:pPr algn="just">
                <a:lnSpc>
                  <a:spcPts val="4202"/>
                </a:lnSpc>
              </a:pPr>
              <a:endParaRPr lang="en-US" sz="3001">
                <a:solidFill>
                  <a:srgbClr val="32502E"/>
                </a:solidFill>
                <a:latin typeface="Josefin Sans Regular"/>
              </a:endParaRPr>
            </a:p>
          </p:txBody>
        </p:sp>
      </p:grpSp>
      <p:pic>
        <p:nvPicPr>
          <p:cNvPr id="11" name="Picture 11"/>
          <p:cNvPicPr>
            <a:picLocks noChangeAspect="1"/>
          </p:cNvPicPr>
          <p:nvPr/>
        </p:nvPicPr>
        <p:blipFill>
          <a:blip r:embed="rId4"/>
          <a:srcRect/>
          <a:stretch>
            <a:fillRect/>
          </a:stretch>
        </p:blipFill>
        <p:spPr>
          <a:xfrm>
            <a:off x="10949565" y="2508677"/>
            <a:ext cx="6365799" cy="5466594"/>
          </a:xfrm>
          <a:prstGeom prst="rect">
            <a:avLst/>
          </a:prstGeom>
        </p:spPr>
      </p:pic>
      <p:sp>
        <p:nvSpPr>
          <p:cNvPr id="12" name="TextBox 12"/>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3" name="TextBox 13"/>
          <p:cNvSpPr txBox="1"/>
          <p:nvPr/>
        </p:nvSpPr>
        <p:spPr>
          <a:xfrm>
            <a:off x="5435456" y="1493755"/>
            <a:ext cx="7417089" cy="530860"/>
          </a:xfrm>
          <a:prstGeom prst="rect">
            <a:avLst/>
          </a:prstGeom>
        </p:spPr>
        <p:txBody>
          <a:bodyPr lIns="0" tIns="0" rIns="0" bIns="0" rtlCol="0" anchor="t">
            <a:spAutoFit/>
          </a:bodyPr>
          <a:lstStyle/>
          <a:p>
            <a:pPr algn="ctr">
              <a:lnSpc>
                <a:spcPts val="4339"/>
              </a:lnSpc>
            </a:pPr>
            <a:r>
              <a:rPr lang="en-US" sz="3099">
                <a:solidFill>
                  <a:srgbClr val="32502E"/>
                </a:solidFill>
                <a:latin typeface="Josefin Sans Regular Bold"/>
              </a:rPr>
              <a:t>QUY TRÌNH CỦA RANDOM FOREST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07298" y="5503959"/>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8293" y="7613488"/>
            <a:ext cx="6935998" cy="2673512"/>
          </a:xfrm>
          <a:prstGeom prst="rect">
            <a:avLst/>
          </a:prstGeom>
        </p:spPr>
      </p:pic>
      <p:pic>
        <p:nvPicPr>
          <p:cNvPr id="5" name="Picture 5"/>
          <p:cNvPicPr>
            <a:picLocks noChangeAspect="1"/>
          </p:cNvPicPr>
          <p:nvPr/>
        </p:nvPicPr>
        <p:blipFill>
          <a:blip r:embed="rId4"/>
          <a:srcRect l="3110"/>
          <a:stretch>
            <a:fillRect/>
          </a:stretch>
        </p:blipFill>
        <p:spPr>
          <a:xfrm>
            <a:off x="663755" y="5143500"/>
            <a:ext cx="7055757" cy="3204733"/>
          </a:xfrm>
          <a:prstGeom prst="rect">
            <a:avLst/>
          </a:prstGeom>
        </p:spPr>
      </p:pic>
      <p:grpSp>
        <p:nvGrpSpPr>
          <p:cNvPr id="6" name="Group 6"/>
          <p:cNvGrpSpPr/>
          <p:nvPr/>
        </p:nvGrpSpPr>
        <p:grpSpPr>
          <a:xfrm>
            <a:off x="1808361" y="2551594"/>
            <a:ext cx="5507800" cy="1813831"/>
            <a:chOff x="0" y="0"/>
            <a:chExt cx="1460203" cy="480874"/>
          </a:xfrm>
        </p:grpSpPr>
        <p:sp>
          <p:nvSpPr>
            <p:cNvPr id="7" name="Freeform 7"/>
            <p:cNvSpPr/>
            <p:nvPr/>
          </p:nvSpPr>
          <p:spPr>
            <a:xfrm>
              <a:off x="0" y="0"/>
              <a:ext cx="1460203" cy="480874"/>
            </a:xfrm>
            <a:custGeom>
              <a:avLst/>
              <a:gdLst/>
              <a:ahLst/>
              <a:cxnLst/>
              <a:rect l="l" t="t" r="r" b="b"/>
              <a:pathLst>
                <a:path w="1460203" h="480874">
                  <a:moveTo>
                    <a:pt x="71687" y="0"/>
                  </a:moveTo>
                  <a:lnTo>
                    <a:pt x="1388516" y="0"/>
                  </a:lnTo>
                  <a:cubicBezTo>
                    <a:pt x="1428107" y="0"/>
                    <a:pt x="1460203" y="32095"/>
                    <a:pt x="1460203" y="71687"/>
                  </a:cubicBezTo>
                  <a:lnTo>
                    <a:pt x="1460203" y="409187"/>
                  </a:lnTo>
                  <a:cubicBezTo>
                    <a:pt x="1460203" y="448779"/>
                    <a:pt x="1428107" y="480874"/>
                    <a:pt x="1388516" y="480874"/>
                  </a:cubicBezTo>
                  <a:lnTo>
                    <a:pt x="71687" y="480874"/>
                  </a:lnTo>
                  <a:cubicBezTo>
                    <a:pt x="32095" y="480874"/>
                    <a:pt x="0" y="448779"/>
                    <a:pt x="0" y="409187"/>
                  </a:cubicBezTo>
                  <a:lnTo>
                    <a:pt x="0" y="71687"/>
                  </a:lnTo>
                  <a:cubicBezTo>
                    <a:pt x="0" y="32095"/>
                    <a:pt x="32095" y="0"/>
                    <a:pt x="71687" y="0"/>
                  </a:cubicBezTo>
                  <a:close/>
                </a:path>
              </a:pathLst>
            </a:custGeom>
            <a:solidFill>
              <a:srgbClr val="000000">
                <a:alpha val="0"/>
              </a:srgbClr>
            </a:solidFill>
            <a:ln>
              <a:noFill/>
            </a:ln>
          </p:spPr>
        </p:sp>
        <p:sp>
          <p:nvSpPr>
            <p:cNvPr id="8" name="TextBox 8"/>
            <p:cNvSpPr txBox="1"/>
            <p:nvPr/>
          </p:nvSpPr>
          <p:spPr>
            <a:xfrm>
              <a:off x="0" y="-66675"/>
              <a:ext cx="812800" cy="879475"/>
            </a:xfrm>
            <a:prstGeom prst="rect">
              <a:avLst/>
            </a:prstGeom>
          </p:spPr>
          <p:txBody>
            <a:bodyPr lIns="49410" tIns="49410" rIns="49410" bIns="49410" rtlCol="0" anchor="ctr"/>
            <a:lstStyle/>
            <a:p>
              <a:pPr algn="ctr">
                <a:lnSpc>
                  <a:spcPts val="4202"/>
                </a:lnSpc>
              </a:pPr>
              <a:r>
                <a:rPr lang="en-US" sz="3001">
                  <a:solidFill>
                    <a:srgbClr val="32502E"/>
                  </a:solidFill>
                  <a:latin typeface="Josefin Sans Regular"/>
                </a:rPr>
                <a:t>Decision tree được tạo ra từ </a:t>
              </a:r>
              <a:r>
                <a:rPr lang="en-US" sz="3001">
                  <a:solidFill>
                    <a:srgbClr val="8F0000"/>
                  </a:solidFill>
                  <a:latin typeface="Josefin Sans Regular Bold"/>
                </a:rPr>
                <a:t>bootstrapped dataset</a:t>
              </a:r>
              <a:r>
                <a:rPr lang="en-US" sz="3001">
                  <a:solidFill>
                    <a:srgbClr val="32502E"/>
                  </a:solidFill>
                  <a:latin typeface="Josefin Sans Regular"/>
                </a:rPr>
                <a:t> trên sau khi đã random feature</a:t>
              </a:r>
            </a:p>
          </p:txBody>
        </p:sp>
      </p:grpSp>
      <p:grpSp>
        <p:nvGrpSpPr>
          <p:cNvPr id="9" name="Group 9"/>
          <p:cNvGrpSpPr/>
          <p:nvPr/>
        </p:nvGrpSpPr>
        <p:grpSpPr>
          <a:xfrm>
            <a:off x="10148978" y="2694469"/>
            <a:ext cx="7275554" cy="1280431"/>
            <a:chOff x="0" y="0"/>
            <a:chExt cx="1928861" cy="339462"/>
          </a:xfrm>
        </p:grpSpPr>
        <p:sp>
          <p:nvSpPr>
            <p:cNvPr id="10" name="Freeform 10"/>
            <p:cNvSpPr/>
            <p:nvPr/>
          </p:nvSpPr>
          <p:spPr>
            <a:xfrm>
              <a:off x="0" y="0"/>
              <a:ext cx="1928862" cy="339462"/>
            </a:xfrm>
            <a:custGeom>
              <a:avLst/>
              <a:gdLst/>
              <a:ahLst/>
              <a:cxnLst/>
              <a:rect l="l" t="t" r="r" b="b"/>
              <a:pathLst>
                <a:path w="1928862" h="339462">
                  <a:moveTo>
                    <a:pt x="54269" y="0"/>
                  </a:moveTo>
                  <a:lnTo>
                    <a:pt x="1874592" y="0"/>
                  </a:lnTo>
                  <a:cubicBezTo>
                    <a:pt x="1904564" y="0"/>
                    <a:pt x="1928862" y="24297"/>
                    <a:pt x="1928862" y="54269"/>
                  </a:cubicBezTo>
                  <a:lnTo>
                    <a:pt x="1928862" y="285193"/>
                  </a:lnTo>
                  <a:cubicBezTo>
                    <a:pt x="1928862" y="315165"/>
                    <a:pt x="1904564" y="339462"/>
                    <a:pt x="1874592" y="339462"/>
                  </a:cubicBezTo>
                  <a:lnTo>
                    <a:pt x="54269" y="339462"/>
                  </a:lnTo>
                  <a:cubicBezTo>
                    <a:pt x="39876" y="339462"/>
                    <a:pt x="26072" y="333744"/>
                    <a:pt x="15895" y="323567"/>
                  </a:cubicBezTo>
                  <a:cubicBezTo>
                    <a:pt x="5718" y="313389"/>
                    <a:pt x="0" y="299586"/>
                    <a:pt x="0" y="285193"/>
                  </a:cubicBezTo>
                  <a:lnTo>
                    <a:pt x="0" y="54269"/>
                  </a:lnTo>
                  <a:cubicBezTo>
                    <a:pt x="0" y="24297"/>
                    <a:pt x="24297" y="0"/>
                    <a:pt x="54269" y="0"/>
                  </a:cubicBezTo>
                  <a:close/>
                </a:path>
              </a:pathLst>
            </a:custGeom>
            <a:solidFill>
              <a:srgbClr val="000000">
                <a:alpha val="0"/>
              </a:srgbClr>
            </a:solidFill>
            <a:ln>
              <a:noFill/>
            </a:ln>
          </p:spPr>
        </p:sp>
        <p:sp>
          <p:nvSpPr>
            <p:cNvPr id="11" name="TextBox 11"/>
            <p:cNvSpPr txBox="1"/>
            <p:nvPr/>
          </p:nvSpPr>
          <p:spPr>
            <a:xfrm>
              <a:off x="0" y="-66675"/>
              <a:ext cx="812800" cy="879475"/>
            </a:xfrm>
            <a:prstGeom prst="rect">
              <a:avLst/>
            </a:prstGeom>
          </p:spPr>
          <p:txBody>
            <a:bodyPr lIns="49410" tIns="49410" rIns="49410" bIns="49410" rtlCol="0" anchor="ctr"/>
            <a:lstStyle/>
            <a:p>
              <a:pPr algn="ctr">
                <a:lnSpc>
                  <a:spcPts val="4202"/>
                </a:lnSpc>
              </a:pPr>
              <a:r>
                <a:rPr lang="en-US" sz="3001">
                  <a:solidFill>
                    <a:srgbClr val="32502E"/>
                  </a:solidFill>
                  <a:latin typeface="Josefin Sans Regular Bold"/>
                </a:rPr>
                <a:t>6 decision tree</a:t>
              </a:r>
              <a:r>
                <a:rPr lang="en-US" sz="3001">
                  <a:solidFill>
                    <a:srgbClr val="32502E"/>
                  </a:solidFill>
                  <a:latin typeface="Josefin Sans Regular"/>
                </a:rPr>
                <a:t> mới được tạo ra từ bộ bootstrapped dataset khác nhau. </a:t>
              </a:r>
            </a:p>
          </p:txBody>
        </p:sp>
      </p:grpSp>
      <p:pic>
        <p:nvPicPr>
          <p:cNvPr id="12" name="Picture 12"/>
          <p:cNvPicPr>
            <a:picLocks noChangeAspect="1"/>
          </p:cNvPicPr>
          <p:nvPr/>
        </p:nvPicPr>
        <p:blipFill>
          <a:blip r:embed="rId5"/>
          <a:srcRect/>
          <a:stretch>
            <a:fillRect/>
          </a:stretch>
        </p:blipFill>
        <p:spPr>
          <a:xfrm>
            <a:off x="9673073" y="4085277"/>
            <a:ext cx="8227364" cy="343946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838647">
            <a:off x="7446864" y="7036149"/>
            <a:ext cx="2539978" cy="531086"/>
          </a:xfrm>
          <a:prstGeom prst="rect">
            <a:avLst/>
          </a:prstGeom>
        </p:spPr>
      </p:pic>
      <p:sp>
        <p:nvSpPr>
          <p:cNvPr id="14" name="TextBox 14"/>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5" name="TextBox 15"/>
          <p:cNvSpPr txBox="1"/>
          <p:nvPr/>
        </p:nvSpPr>
        <p:spPr>
          <a:xfrm>
            <a:off x="5283411" y="1515909"/>
            <a:ext cx="7721179" cy="530860"/>
          </a:xfrm>
          <a:prstGeom prst="rect">
            <a:avLst/>
          </a:prstGeom>
        </p:spPr>
        <p:txBody>
          <a:bodyPr lIns="0" tIns="0" rIns="0" bIns="0" rtlCol="0" anchor="t">
            <a:spAutoFit/>
          </a:bodyPr>
          <a:lstStyle/>
          <a:p>
            <a:pPr algn="ctr">
              <a:lnSpc>
                <a:spcPts val="4339"/>
              </a:lnSpc>
            </a:pPr>
            <a:r>
              <a:rPr lang="en-US" sz="3099">
                <a:solidFill>
                  <a:srgbClr val="32502E"/>
                </a:solidFill>
                <a:latin typeface="Josefin Sans Regular Bold"/>
              </a:rPr>
              <a:t>QUY TRÌNH CỦA RANDOM FOREST</a:t>
            </a:r>
          </a:p>
        </p:txBody>
      </p:sp>
      <p:grpSp>
        <p:nvGrpSpPr>
          <p:cNvPr id="16" name="Group 16"/>
          <p:cNvGrpSpPr/>
          <p:nvPr/>
        </p:nvGrpSpPr>
        <p:grpSpPr>
          <a:xfrm>
            <a:off x="4562261" y="8986408"/>
            <a:ext cx="9163479" cy="699634"/>
            <a:chOff x="0" y="0"/>
            <a:chExt cx="2429379" cy="185484"/>
          </a:xfrm>
        </p:grpSpPr>
        <p:sp>
          <p:nvSpPr>
            <p:cNvPr id="17" name="Freeform 17"/>
            <p:cNvSpPr/>
            <p:nvPr/>
          </p:nvSpPr>
          <p:spPr>
            <a:xfrm>
              <a:off x="0" y="0"/>
              <a:ext cx="2429379" cy="185484"/>
            </a:xfrm>
            <a:custGeom>
              <a:avLst/>
              <a:gdLst/>
              <a:ahLst/>
              <a:cxnLst/>
              <a:rect l="l" t="t" r="r" b="b"/>
              <a:pathLst>
                <a:path w="2429379" h="185484">
                  <a:moveTo>
                    <a:pt x="43088" y="0"/>
                  </a:moveTo>
                  <a:lnTo>
                    <a:pt x="2386291" y="0"/>
                  </a:lnTo>
                  <a:cubicBezTo>
                    <a:pt x="2397719" y="0"/>
                    <a:pt x="2408679" y="4540"/>
                    <a:pt x="2416759" y="12620"/>
                  </a:cubicBezTo>
                  <a:cubicBezTo>
                    <a:pt x="2424840" y="20701"/>
                    <a:pt x="2429379" y="31661"/>
                    <a:pt x="2429379" y="43088"/>
                  </a:cubicBezTo>
                  <a:lnTo>
                    <a:pt x="2429379" y="142396"/>
                  </a:lnTo>
                  <a:cubicBezTo>
                    <a:pt x="2429379" y="153823"/>
                    <a:pt x="2424840" y="164783"/>
                    <a:pt x="2416759" y="172864"/>
                  </a:cubicBezTo>
                  <a:cubicBezTo>
                    <a:pt x="2408679" y="180944"/>
                    <a:pt x="2397719" y="185484"/>
                    <a:pt x="2386291" y="185484"/>
                  </a:cubicBezTo>
                  <a:lnTo>
                    <a:pt x="43088" y="185484"/>
                  </a:lnTo>
                  <a:cubicBezTo>
                    <a:pt x="31661" y="185484"/>
                    <a:pt x="20701" y="180944"/>
                    <a:pt x="12620" y="172864"/>
                  </a:cubicBezTo>
                  <a:cubicBezTo>
                    <a:pt x="4540" y="164783"/>
                    <a:pt x="0" y="153823"/>
                    <a:pt x="0" y="142396"/>
                  </a:cubicBezTo>
                  <a:lnTo>
                    <a:pt x="0" y="43088"/>
                  </a:lnTo>
                  <a:cubicBezTo>
                    <a:pt x="0" y="31661"/>
                    <a:pt x="4540" y="20701"/>
                    <a:pt x="12620" y="12620"/>
                  </a:cubicBezTo>
                  <a:cubicBezTo>
                    <a:pt x="20701" y="4540"/>
                    <a:pt x="31661" y="0"/>
                    <a:pt x="43088" y="0"/>
                  </a:cubicBezTo>
                  <a:close/>
                </a:path>
              </a:pathLst>
            </a:custGeom>
            <a:solidFill>
              <a:srgbClr val="000000">
                <a:alpha val="0"/>
              </a:srgbClr>
            </a:solidFill>
            <a:ln>
              <a:noFill/>
            </a:ln>
          </p:spPr>
        </p:sp>
        <p:sp>
          <p:nvSpPr>
            <p:cNvPr id="18" name="TextBox 18"/>
            <p:cNvSpPr txBox="1"/>
            <p:nvPr/>
          </p:nvSpPr>
          <p:spPr>
            <a:xfrm>
              <a:off x="0" y="-57150"/>
              <a:ext cx="812800" cy="869950"/>
            </a:xfrm>
            <a:prstGeom prst="rect">
              <a:avLst/>
            </a:prstGeom>
          </p:spPr>
          <p:txBody>
            <a:bodyPr lIns="49410" tIns="49410" rIns="49410" bIns="49410" rtlCol="0" anchor="ctr"/>
            <a:lstStyle/>
            <a:p>
              <a:pPr algn="ctr">
                <a:lnSpc>
                  <a:spcPts val="3922"/>
                </a:lnSpc>
              </a:pPr>
              <a:r>
                <a:rPr lang="en-US" sz="2801">
                  <a:solidFill>
                    <a:srgbClr val="32502E"/>
                  </a:solidFill>
                  <a:latin typeface="Josefin Sans Regular Bold"/>
                </a:rPr>
                <a:t>LẶP LẠI CÁC BƯỚC VỪA RỒI TẠO CÁC CÂY KHÁC</a:t>
              </a:r>
            </a:p>
          </p:txBody>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56309" y="8177471"/>
            <a:ext cx="6935998" cy="26735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07298" y="5503959"/>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8293" y="7613488"/>
            <a:ext cx="6935998" cy="2673512"/>
          </a:xfrm>
          <a:prstGeom prst="rect">
            <a:avLst/>
          </a:prstGeom>
        </p:spPr>
      </p:pic>
      <p:grpSp>
        <p:nvGrpSpPr>
          <p:cNvPr id="5" name="Group 5"/>
          <p:cNvGrpSpPr/>
          <p:nvPr/>
        </p:nvGrpSpPr>
        <p:grpSpPr>
          <a:xfrm>
            <a:off x="3052830" y="6660693"/>
            <a:ext cx="5507800" cy="699486"/>
            <a:chOff x="0" y="0"/>
            <a:chExt cx="1460203" cy="185444"/>
          </a:xfrm>
        </p:grpSpPr>
        <p:sp>
          <p:nvSpPr>
            <p:cNvPr id="6" name="Freeform 6"/>
            <p:cNvSpPr/>
            <p:nvPr/>
          </p:nvSpPr>
          <p:spPr>
            <a:xfrm>
              <a:off x="0" y="0"/>
              <a:ext cx="1460203" cy="185444"/>
            </a:xfrm>
            <a:custGeom>
              <a:avLst/>
              <a:gdLst/>
              <a:ahLst/>
              <a:cxnLst/>
              <a:rect l="l" t="t" r="r" b="b"/>
              <a:pathLst>
                <a:path w="1460203" h="185444">
                  <a:moveTo>
                    <a:pt x="71687" y="0"/>
                  </a:moveTo>
                  <a:lnTo>
                    <a:pt x="1388516" y="0"/>
                  </a:lnTo>
                  <a:cubicBezTo>
                    <a:pt x="1428107" y="0"/>
                    <a:pt x="1460203" y="32095"/>
                    <a:pt x="1460203" y="71687"/>
                  </a:cubicBezTo>
                  <a:lnTo>
                    <a:pt x="1460203" y="113757"/>
                  </a:lnTo>
                  <a:cubicBezTo>
                    <a:pt x="1460203" y="153349"/>
                    <a:pt x="1428107" y="185444"/>
                    <a:pt x="1388516" y="185444"/>
                  </a:cubicBezTo>
                  <a:lnTo>
                    <a:pt x="71687" y="185444"/>
                  </a:lnTo>
                  <a:cubicBezTo>
                    <a:pt x="32095" y="185444"/>
                    <a:pt x="0" y="153349"/>
                    <a:pt x="0" y="113757"/>
                  </a:cubicBezTo>
                  <a:lnTo>
                    <a:pt x="0" y="71687"/>
                  </a:lnTo>
                  <a:cubicBezTo>
                    <a:pt x="0" y="32095"/>
                    <a:pt x="32095" y="0"/>
                    <a:pt x="71687"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algn="ctr">
                <a:lnSpc>
                  <a:spcPts val="3922"/>
                </a:lnSpc>
              </a:pPr>
              <a:r>
                <a:rPr lang="en-US" sz="2801">
                  <a:solidFill>
                    <a:srgbClr val="32502E"/>
                  </a:solidFill>
                  <a:latin typeface="Josefin Sans Regular"/>
                </a:rPr>
                <a:t>Test data trên từng decision tree </a:t>
              </a:r>
            </a:p>
          </p:txBody>
        </p:sp>
      </p:grpSp>
      <p:pic>
        <p:nvPicPr>
          <p:cNvPr id="8" name="Picture 8"/>
          <p:cNvPicPr>
            <a:picLocks noChangeAspect="1"/>
          </p:cNvPicPr>
          <p:nvPr/>
        </p:nvPicPr>
        <p:blipFill>
          <a:blip r:embed="rId4"/>
          <a:srcRect/>
          <a:stretch>
            <a:fillRect/>
          </a:stretch>
        </p:blipFill>
        <p:spPr>
          <a:xfrm>
            <a:off x="558512" y="2664003"/>
            <a:ext cx="10496435" cy="373464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81090" y="8430365"/>
            <a:ext cx="6935998" cy="2673512"/>
          </a:xfrm>
          <a:prstGeom prst="rect">
            <a:avLst/>
          </a:prstGeom>
        </p:spPr>
      </p:pic>
      <p:pic>
        <p:nvPicPr>
          <p:cNvPr id="10" name="Picture 10"/>
          <p:cNvPicPr>
            <a:picLocks noChangeAspect="1"/>
          </p:cNvPicPr>
          <p:nvPr/>
        </p:nvPicPr>
        <p:blipFill>
          <a:blip r:embed="rId5"/>
          <a:srcRect/>
          <a:stretch>
            <a:fillRect/>
          </a:stretch>
        </p:blipFill>
        <p:spPr>
          <a:xfrm>
            <a:off x="11677715" y="5756540"/>
            <a:ext cx="6051200" cy="4150015"/>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98045" flipV="1">
            <a:off x="11306887" y="4265782"/>
            <a:ext cx="2539978" cy="531086"/>
          </a:xfrm>
          <a:prstGeom prst="rect">
            <a:avLst/>
          </a:prstGeom>
        </p:spPr>
      </p:pic>
      <p:sp>
        <p:nvSpPr>
          <p:cNvPr id="12" name="TextBox 12"/>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3" name="TextBox 13"/>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07298" y="5503959"/>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8293" y="7613488"/>
            <a:ext cx="6935998" cy="2673512"/>
          </a:xfrm>
          <a:prstGeom prst="rect">
            <a:avLst/>
          </a:prstGeom>
        </p:spPr>
      </p:pic>
      <p:grpSp>
        <p:nvGrpSpPr>
          <p:cNvPr id="5" name="Group 5"/>
          <p:cNvGrpSpPr/>
          <p:nvPr/>
        </p:nvGrpSpPr>
        <p:grpSpPr>
          <a:xfrm>
            <a:off x="9924871" y="8351385"/>
            <a:ext cx="5508019" cy="1813831"/>
            <a:chOff x="0" y="0"/>
            <a:chExt cx="1460261" cy="480874"/>
          </a:xfrm>
        </p:grpSpPr>
        <p:sp>
          <p:nvSpPr>
            <p:cNvPr id="6" name="Freeform 6"/>
            <p:cNvSpPr/>
            <p:nvPr/>
          </p:nvSpPr>
          <p:spPr>
            <a:xfrm>
              <a:off x="0" y="0"/>
              <a:ext cx="1460261" cy="480874"/>
            </a:xfrm>
            <a:custGeom>
              <a:avLst/>
              <a:gdLst/>
              <a:ahLst/>
              <a:cxnLst/>
              <a:rect l="l" t="t" r="r" b="b"/>
              <a:pathLst>
                <a:path w="1460261" h="480874">
                  <a:moveTo>
                    <a:pt x="71684" y="0"/>
                  </a:moveTo>
                  <a:lnTo>
                    <a:pt x="1388577" y="0"/>
                  </a:lnTo>
                  <a:cubicBezTo>
                    <a:pt x="1428167" y="0"/>
                    <a:pt x="1460261" y="32094"/>
                    <a:pt x="1460261" y="71684"/>
                  </a:cubicBezTo>
                  <a:lnTo>
                    <a:pt x="1460261" y="409190"/>
                  </a:lnTo>
                  <a:cubicBezTo>
                    <a:pt x="1460261" y="448780"/>
                    <a:pt x="1428167" y="480874"/>
                    <a:pt x="1388577" y="480874"/>
                  </a:cubicBezTo>
                  <a:lnTo>
                    <a:pt x="71684" y="480874"/>
                  </a:lnTo>
                  <a:cubicBezTo>
                    <a:pt x="32094" y="480874"/>
                    <a:pt x="0" y="448780"/>
                    <a:pt x="0" y="409190"/>
                  </a:cubicBezTo>
                  <a:lnTo>
                    <a:pt x="0" y="71684"/>
                  </a:lnTo>
                  <a:cubicBezTo>
                    <a:pt x="0" y="32094"/>
                    <a:pt x="32094" y="0"/>
                    <a:pt x="71684" y="0"/>
                  </a:cubicBezTo>
                  <a:close/>
                </a:path>
              </a:pathLst>
            </a:custGeom>
            <a:solidFill>
              <a:srgbClr val="000000">
                <a:alpha val="0"/>
              </a:srgbClr>
            </a:solidFill>
            <a:ln>
              <a:noFill/>
            </a:ln>
          </p:spPr>
        </p:sp>
        <p:sp>
          <p:nvSpPr>
            <p:cNvPr id="7" name="TextBox 7"/>
            <p:cNvSpPr txBox="1"/>
            <p:nvPr/>
          </p:nvSpPr>
          <p:spPr>
            <a:xfrm>
              <a:off x="0" y="-66675"/>
              <a:ext cx="812800" cy="879475"/>
            </a:xfrm>
            <a:prstGeom prst="rect">
              <a:avLst/>
            </a:prstGeom>
          </p:spPr>
          <p:txBody>
            <a:bodyPr lIns="49410" tIns="49410" rIns="49410" bIns="49410" rtlCol="0" anchor="ctr"/>
            <a:lstStyle/>
            <a:p>
              <a:pPr algn="ctr">
                <a:lnSpc>
                  <a:spcPts val="4202"/>
                </a:lnSpc>
              </a:pPr>
              <a:r>
                <a:rPr lang="en-US" sz="3001">
                  <a:solidFill>
                    <a:srgbClr val="32502E"/>
                  </a:solidFill>
                  <a:latin typeface="Josefin Sans Regular"/>
                </a:rPr>
                <a:t>Out-of-bag sample của tập dữ liệu sau khi tạo bootstrapped dataset đầu tiên</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2600" y="8430365"/>
            <a:ext cx="6935998" cy="2673512"/>
          </a:xfrm>
          <a:prstGeom prst="rect">
            <a:avLst/>
          </a:prstGeom>
        </p:spPr>
      </p:pic>
      <p:pic>
        <p:nvPicPr>
          <p:cNvPr id="9" name="Picture 9"/>
          <p:cNvPicPr>
            <a:picLocks noChangeAspect="1"/>
          </p:cNvPicPr>
          <p:nvPr/>
        </p:nvPicPr>
        <p:blipFill>
          <a:blip r:embed="rId4"/>
          <a:srcRect/>
          <a:stretch>
            <a:fillRect/>
          </a:stretch>
        </p:blipFill>
        <p:spPr>
          <a:xfrm>
            <a:off x="9144000" y="2651552"/>
            <a:ext cx="7069761" cy="5497157"/>
          </a:xfrm>
          <a:prstGeom prst="rect">
            <a:avLst/>
          </a:prstGeom>
        </p:spPr>
      </p:pic>
      <p:pic>
        <p:nvPicPr>
          <p:cNvPr id="10" name="Picture 10"/>
          <p:cNvPicPr>
            <a:picLocks noChangeAspect="1"/>
          </p:cNvPicPr>
          <p:nvPr/>
        </p:nvPicPr>
        <p:blipFill>
          <a:blip r:embed="rId5"/>
          <a:srcRect/>
          <a:stretch>
            <a:fillRect/>
          </a:stretch>
        </p:blipFill>
        <p:spPr>
          <a:xfrm>
            <a:off x="1693202" y="2575200"/>
            <a:ext cx="6406696" cy="5649861"/>
          </a:xfrm>
          <a:prstGeom prst="rect">
            <a:avLst/>
          </a:prstGeom>
        </p:spPr>
      </p:pic>
      <p:sp>
        <p:nvSpPr>
          <p:cNvPr id="11" name="TextBox 11"/>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2" name="TextBox 12"/>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07298" y="5503959"/>
            <a:ext cx="6935998" cy="267351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18293" y="7613488"/>
            <a:ext cx="6935998" cy="2673512"/>
          </a:xfrm>
          <a:prstGeom prst="rect">
            <a:avLst/>
          </a:prstGeom>
        </p:spPr>
      </p:pic>
      <p:grpSp>
        <p:nvGrpSpPr>
          <p:cNvPr id="5" name="Group 5"/>
          <p:cNvGrpSpPr/>
          <p:nvPr/>
        </p:nvGrpSpPr>
        <p:grpSpPr>
          <a:xfrm>
            <a:off x="8730271" y="8038482"/>
            <a:ext cx="8575348" cy="783766"/>
            <a:chOff x="0" y="0"/>
            <a:chExt cx="2273457" cy="207788"/>
          </a:xfrm>
        </p:grpSpPr>
        <p:sp>
          <p:nvSpPr>
            <p:cNvPr id="6" name="Freeform 6"/>
            <p:cNvSpPr/>
            <p:nvPr/>
          </p:nvSpPr>
          <p:spPr>
            <a:xfrm>
              <a:off x="0" y="0"/>
              <a:ext cx="2273457" cy="207788"/>
            </a:xfrm>
            <a:custGeom>
              <a:avLst/>
              <a:gdLst/>
              <a:ahLst/>
              <a:cxnLst/>
              <a:rect l="l" t="t" r="r" b="b"/>
              <a:pathLst>
                <a:path w="2273457" h="207788">
                  <a:moveTo>
                    <a:pt x="46043" y="0"/>
                  </a:moveTo>
                  <a:lnTo>
                    <a:pt x="2227414" y="0"/>
                  </a:lnTo>
                  <a:cubicBezTo>
                    <a:pt x="2252843" y="0"/>
                    <a:pt x="2273457" y="20614"/>
                    <a:pt x="2273457" y="46043"/>
                  </a:cubicBezTo>
                  <a:lnTo>
                    <a:pt x="2273457" y="161745"/>
                  </a:lnTo>
                  <a:cubicBezTo>
                    <a:pt x="2273457" y="187174"/>
                    <a:pt x="2252843" y="207788"/>
                    <a:pt x="2227414" y="207788"/>
                  </a:cubicBezTo>
                  <a:lnTo>
                    <a:pt x="46043" y="207788"/>
                  </a:lnTo>
                  <a:cubicBezTo>
                    <a:pt x="20614" y="207788"/>
                    <a:pt x="0" y="187174"/>
                    <a:pt x="0" y="161745"/>
                  </a:cubicBezTo>
                  <a:lnTo>
                    <a:pt x="0" y="46043"/>
                  </a:lnTo>
                  <a:cubicBezTo>
                    <a:pt x="0" y="20614"/>
                    <a:pt x="20614" y="0"/>
                    <a:pt x="46043"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algn="ctr">
                <a:lnSpc>
                  <a:spcPts val="3922"/>
                </a:lnSpc>
              </a:pPr>
              <a:r>
                <a:rPr lang="en-US" sz="2801">
                  <a:solidFill>
                    <a:srgbClr val="32502E"/>
                  </a:solidFill>
                  <a:latin typeface="Josefin Sans Regular"/>
                </a:rPr>
                <a:t>Test Out-of-bag sample trên từng decision tree</a:t>
              </a:r>
            </a:p>
          </p:txBody>
        </p:sp>
      </p:grpSp>
      <p:grpSp>
        <p:nvGrpSpPr>
          <p:cNvPr id="8" name="Group 8"/>
          <p:cNvGrpSpPr/>
          <p:nvPr/>
        </p:nvGrpSpPr>
        <p:grpSpPr>
          <a:xfrm>
            <a:off x="1028700" y="3530244"/>
            <a:ext cx="7098272" cy="3947431"/>
            <a:chOff x="0" y="0"/>
            <a:chExt cx="1881861" cy="1046525"/>
          </a:xfrm>
        </p:grpSpPr>
        <p:sp>
          <p:nvSpPr>
            <p:cNvPr id="9" name="Freeform 9"/>
            <p:cNvSpPr/>
            <p:nvPr/>
          </p:nvSpPr>
          <p:spPr>
            <a:xfrm>
              <a:off x="0" y="0"/>
              <a:ext cx="1881861" cy="1046525"/>
            </a:xfrm>
            <a:custGeom>
              <a:avLst/>
              <a:gdLst/>
              <a:ahLst/>
              <a:cxnLst/>
              <a:rect l="l" t="t" r="r" b="b"/>
              <a:pathLst>
                <a:path w="1881861" h="1046525">
                  <a:moveTo>
                    <a:pt x="55625" y="0"/>
                  </a:moveTo>
                  <a:lnTo>
                    <a:pt x="1826237" y="0"/>
                  </a:lnTo>
                  <a:cubicBezTo>
                    <a:pt x="1856957" y="0"/>
                    <a:pt x="1881861" y="24904"/>
                    <a:pt x="1881861" y="55625"/>
                  </a:cubicBezTo>
                  <a:lnTo>
                    <a:pt x="1881861" y="990900"/>
                  </a:lnTo>
                  <a:cubicBezTo>
                    <a:pt x="1881861" y="1021621"/>
                    <a:pt x="1856957" y="1046525"/>
                    <a:pt x="1826237" y="1046525"/>
                  </a:cubicBezTo>
                  <a:lnTo>
                    <a:pt x="55625" y="1046525"/>
                  </a:lnTo>
                  <a:cubicBezTo>
                    <a:pt x="24904" y="1046525"/>
                    <a:pt x="0" y="1021621"/>
                    <a:pt x="0" y="990900"/>
                  </a:cubicBezTo>
                  <a:lnTo>
                    <a:pt x="0" y="55625"/>
                  </a:lnTo>
                  <a:cubicBezTo>
                    <a:pt x="0" y="24904"/>
                    <a:pt x="24904" y="0"/>
                    <a:pt x="55625" y="0"/>
                  </a:cubicBezTo>
                  <a:close/>
                </a:path>
              </a:pathLst>
            </a:custGeom>
            <a:solidFill>
              <a:srgbClr val="000000">
                <a:alpha val="0"/>
              </a:srgbClr>
            </a:solidFill>
            <a:ln>
              <a:noFill/>
            </a:ln>
          </p:spPr>
        </p:sp>
        <p:sp>
          <p:nvSpPr>
            <p:cNvPr id="10" name="TextBox 10"/>
            <p:cNvSpPr txBox="1"/>
            <p:nvPr/>
          </p:nvSpPr>
          <p:spPr>
            <a:xfrm>
              <a:off x="0" y="-66675"/>
              <a:ext cx="812800" cy="879475"/>
            </a:xfrm>
            <a:prstGeom prst="rect">
              <a:avLst/>
            </a:prstGeom>
          </p:spPr>
          <p:txBody>
            <a:bodyPr lIns="49410" tIns="49410" rIns="49410" bIns="49410" rtlCol="0" anchor="ctr"/>
            <a:lstStyle/>
            <a:p>
              <a:pPr marL="648021" lvl="1" indent="-324010" algn="just">
                <a:lnSpc>
                  <a:spcPts val="4202"/>
                </a:lnSpc>
                <a:buFont typeface="Arial"/>
                <a:buChar char="•"/>
              </a:pPr>
              <a:r>
                <a:rPr lang="en-US" sz="3001">
                  <a:solidFill>
                    <a:srgbClr val="32502E"/>
                  </a:solidFill>
                  <a:latin typeface="Josefin Sans Regular"/>
                </a:rPr>
                <a:t>Tỷ lệ các Out-of-bag sample không được phân loại chính xác được gọi là </a:t>
              </a:r>
              <a:r>
                <a:rPr lang="en-US" sz="3001">
                  <a:solidFill>
                    <a:srgbClr val="8F0000"/>
                  </a:solidFill>
                  <a:latin typeface="Josefin Sans Regular Bold"/>
                </a:rPr>
                <a:t>Out-of-bag error</a:t>
              </a:r>
              <a:r>
                <a:rPr lang="en-US" sz="3001">
                  <a:solidFill>
                    <a:srgbClr val="32502E"/>
                  </a:solidFill>
                  <a:latin typeface="Josefin Sans Regular"/>
                </a:rPr>
                <a:t> (hay là </a:t>
              </a:r>
              <a:r>
                <a:rPr lang="en-US" sz="3001">
                  <a:solidFill>
                    <a:srgbClr val="8F0000"/>
                  </a:solidFill>
                  <a:latin typeface="Josefin Sans Regular Bold Italics"/>
                </a:rPr>
                <a:t>Out-of-bag estimate</a:t>
              </a:r>
              <a:r>
                <a:rPr lang="en-US" sz="3001">
                  <a:solidFill>
                    <a:srgbClr val="32502E"/>
                  </a:solidFill>
                  <a:latin typeface="Josefin Sans Regular"/>
                </a:rPr>
                <a:t>). </a:t>
              </a:r>
            </a:p>
            <a:p>
              <a:pPr marL="648021" lvl="1" indent="-324010" algn="just">
                <a:lnSpc>
                  <a:spcPts val="4202"/>
                </a:lnSpc>
                <a:buFont typeface="Arial"/>
                <a:buChar char="•"/>
              </a:pPr>
              <a:r>
                <a:rPr lang="en-US" sz="3001">
                  <a:solidFill>
                    <a:srgbClr val="32502E"/>
                  </a:solidFill>
                  <a:latin typeface="Josefin Sans Regular"/>
                </a:rPr>
                <a:t>Ngược lại với OOB error là OOB score, </a:t>
              </a:r>
              <a:r>
                <a:rPr lang="en-US" sz="3001">
                  <a:solidFill>
                    <a:srgbClr val="8F0000"/>
                  </a:solidFill>
                  <a:latin typeface="Josefin Sans Regular Bold"/>
                </a:rPr>
                <a:t>OOB score càng cao thì model cuối cùng càng ít lỗi</a:t>
              </a:r>
              <a:r>
                <a:rPr lang="en-US" sz="3001">
                  <a:solidFill>
                    <a:srgbClr val="32502E"/>
                  </a:solidFill>
                  <a:latin typeface="Josefin Sans Regular"/>
                </a:rPr>
                <a:t>.</a:t>
              </a: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72600" y="8430365"/>
            <a:ext cx="6935998" cy="2673512"/>
          </a:xfrm>
          <a:prstGeom prst="rect">
            <a:avLst/>
          </a:prstGeom>
        </p:spPr>
      </p:pic>
      <p:pic>
        <p:nvPicPr>
          <p:cNvPr id="12" name="Picture 12"/>
          <p:cNvPicPr>
            <a:picLocks noChangeAspect="1"/>
          </p:cNvPicPr>
          <p:nvPr/>
        </p:nvPicPr>
        <p:blipFill>
          <a:blip r:embed="rId4"/>
          <a:srcRect/>
          <a:stretch>
            <a:fillRect/>
          </a:stretch>
        </p:blipFill>
        <p:spPr>
          <a:xfrm>
            <a:off x="8567524" y="3197621"/>
            <a:ext cx="8900843" cy="4612677"/>
          </a:xfrm>
          <a:prstGeom prst="rect">
            <a:avLst/>
          </a:prstGeom>
        </p:spPr>
      </p:pic>
      <p:sp>
        <p:nvSpPr>
          <p:cNvPr id="13" name="TextBox 13"/>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14" name="TextBox 14"/>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pic>
        <p:nvPicPr>
          <p:cNvPr id="3" name="Picture 3"/>
          <p:cNvPicPr>
            <a:picLocks noChangeAspect="1"/>
          </p:cNvPicPr>
          <p:nvPr/>
        </p:nvPicPr>
        <p:blipFill>
          <a:blip r:embed="rId2"/>
          <a:srcRect/>
          <a:stretch>
            <a:fillRect/>
          </a:stretch>
        </p:blipFill>
        <p:spPr>
          <a:xfrm>
            <a:off x="605462" y="2990434"/>
            <a:ext cx="8159036" cy="5375365"/>
          </a:xfrm>
          <a:prstGeom prst="rect">
            <a:avLst/>
          </a:prstGeom>
        </p:spPr>
      </p:pic>
      <p:pic>
        <p:nvPicPr>
          <p:cNvPr id="4" name="Picture 4"/>
          <p:cNvPicPr>
            <a:picLocks noChangeAspect="1"/>
          </p:cNvPicPr>
          <p:nvPr/>
        </p:nvPicPr>
        <p:blipFill>
          <a:blip r:embed="rId3"/>
          <a:srcRect/>
          <a:stretch>
            <a:fillRect/>
          </a:stretch>
        </p:blipFill>
        <p:spPr>
          <a:xfrm>
            <a:off x="10066504" y="3069171"/>
            <a:ext cx="7520227" cy="5361194"/>
          </a:xfrm>
          <a:prstGeom prst="rect">
            <a:avLst/>
          </a:prstGeom>
        </p:spPr>
      </p:pic>
      <p:sp>
        <p:nvSpPr>
          <p:cNvPr id="5" name="TextBox 5"/>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6" name="TextBox 6"/>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QUY TRÌNH CỦA RANDOM FOREST</a:t>
            </a:r>
          </a:p>
        </p:txBody>
      </p:sp>
      <p:grpSp>
        <p:nvGrpSpPr>
          <p:cNvPr id="7" name="Group 7"/>
          <p:cNvGrpSpPr/>
          <p:nvPr/>
        </p:nvGrpSpPr>
        <p:grpSpPr>
          <a:xfrm>
            <a:off x="397306" y="8603760"/>
            <a:ext cx="8575348" cy="783766"/>
            <a:chOff x="0" y="0"/>
            <a:chExt cx="2273457" cy="207788"/>
          </a:xfrm>
        </p:grpSpPr>
        <p:sp>
          <p:nvSpPr>
            <p:cNvPr id="8" name="Freeform 8"/>
            <p:cNvSpPr/>
            <p:nvPr/>
          </p:nvSpPr>
          <p:spPr>
            <a:xfrm>
              <a:off x="0" y="0"/>
              <a:ext cx="2273457" cy="207788"/>
            </a:xfrm>
            <a:custGeom>
              <a:avLst/>
              <a:gdLst/>
              <a:ahLst/>
              <a:cxnLst/>
              <a:rect l="l" t="t" r="r" b="b"/>
              <a:pathLst>
                <a:path w="2273457" h="207788">
                  <a:moveTo>
                    <a:pt x="46043" y="0"/>
                  </a:moveTo>
                  <a:lnTo>
                    <a:pt x="2227414" y="0"/>
                  </a:lnTo>
                  <a:cubicBezTo>
                    <a:pt x="2252843" y="0"/>
                    <a:pt x="2273457" y="20614"/>
                    <a:pt x="2273457" y="46043"/>
                  </a:cubicBezTo>
                  <a:lnTo>
                    <a:pt x="2273457" y="161745"/>
                  </a:lnTo>
                  <a:cubicBezTo>
                    <a:pt x="2273457" y="187174"/>
                    <a:pt x="2252843" y="207788"/>
                    <a:pt x="2227414" y="207788"/>
                  </a:cubicBezTo>
                  <a:lnTo>
                    <a:pt x="46043" y="207788"/>
                  </a:lnTo>
                  <a:cubicBezTo>
                    <a:pt x="20614" y="207788"/>
                    <a:pt x="0" y="187174"/>
                    <a:pt x="0" y="161745"/>
                  </a:cubicBezTo>
                  <a:lnTo>
                    <a:pt x="0" y="46043"/>
                  </a:lnTo>
                  <a:cubicBezTo>
                    <a:pt x="0" y="20614"/>
                    <a:pt x="20614" y="0"/>
                    <a:pt x="46043" y="0"/>
                  </a:cubicBezTo>
                  <a:close/>
                </a:path>
              </a:pathLst>
            </a:custGeom>
            <a:solidFill>
              <a:srgbClr val="000000">
                <a:alpha val="0"/>
              </a:srgbClr>
            </a:solidFill>
            <a:ln>
              <a:noFill/>
            </a:ln>
          </p:spPr>
        </p:sp>
        <p:sp>
          <p:nvSpPr>
            <p:cNvPr id="9" name="TextBox 9"/>
            <p:cNvSpPr txBox="1"/>
            <p:nvPr/>
          </p:nvSpPr>
          <p:spPr>
            <a:xfrm>
              <a:off x="0" y="-57150"/>
              <a:ext cx="812800" cy="869950"/>
            </a:xfrm>
            <a:prstGeom prst="rect">
              <a:avLst/>
            </a:prstGeom>
          </p:spPr>
          <p:txBody>
            <a:bodyPr lIns="49410" tIns="49410" rIns="49410" bIns="49410" rtlCol="0" anchor="ctr"/>
            <a:lstStyle/>
            <a:p>
              <a:pPr algn="ctr">
                <a:lnSpc>
                  <a:spcPts val="3922"/>
                </a:lnSpc>
              </a:pPr>
              <a:r>
                <a:rPr lang="en-US" sz="2801">
                  <a:solidFill>
                    <a:srgbClr val="32502E"/>
                  </a:solidFill>
                  <a:latin typeface="Josefin Sans Regular"/>
                </a:rPr>
                <a:t>Quy trình tổng quan của Random forest model</a:t>
              </a:r>
            </a:p>
          </p:txBody>
        </p:sp>
      </p:grpSp>
      <p:grpSp>
        <p:nvGrpSpPr>
          <p:cNvPr id="10" name="Group 10"/>
          <p:cNvGrpSpPr/>
          <p:nvPr/>
        </p:nvGrpSpPr>
        <p:grpSpPr>
          <a:xfrm>
            <a:off x="9712652" y="8603760"/>
            <a:ext cx="8575348" cy="783766"/>
            <a:chOff x="0" y="0"/>
            <a:chExt cx="2273457" cy="207788"/>
          </a:xfrm>
        </p:grpSpPr>
        <p:sp>
          <p:nvSpPr>
            <p:cNvPr id="11" name="Freeform 11"/>
            <p:cNvSpPr/>
            <p:nvPr/>
          </p:nvSpPr>
          <p:spPr>
            <a:xfrm>
              <a:off x="0" y="0"/>
              <a:ext cx="2273457" cy="207788"/>
            </a:xfrm>
            <a:custGeom>
              <a:avLst/>
              <a:gdLst/>
              <a:ahLst/>
              <a:cxnLst/>
              <a:rect l="l" t="t" r="r" b="b"/>
              <a:pathLst>
                <a:path w="2273457" h="207788">
                  <a:moveTo>
                    <a:pt x="46043" y="0"/>
                  </a:moveTo>
                  <a:lnTo>
                    <a:pt x="2227414" y="0"/>
                  </a:lnTo>
                  <a:cubicBezTo>
                    <a:pt x="2252843" y="0"/>
                    <a:pt x="2273457" y="20614"/>
                    <a:pt x="2273457" y="46043"/>
                  </a:cubicBezTo>
                  <a:lnTo>
                    <a:pt x="2273457" y="161745"/>
                  </a:lnTo>
                  <a:cubicBezTo>
                    <a:pt x="2273457" y="187174"/>
                    <a:pt x="2252843" y="207788"/>
                    <a:pt x="2227414" y="207788"/>
                  </a:cubicBezTo>
                  <a:lnTo>
                    <a:pt x="46043" y="207788"/>
                  </a:lnTo>
                  <a:cubicBezTo>
                    <a:pt x="20614" y="207788"/>
                    <a:pt x="0" y="187174"/>
                    <a:pt x="0" y="161745"/>
                  </a:cubicBezTo>
                  <a:lnTo>
                    <a:pt x="0" y="46043"/>
                  </a:lnTo>
                  <a:cubicBezTo>
                    <a:pt x="0" y="20614"/>
                    <a:pt x="20614" y="0"/>
                    <a:pt x="46043" y="0"/>
                  </a:cubicBezTo>
                  <a:close/>
                </a:path>
              </a:pathLst>
            </a:custGeom>
            <a:solidFill>
              <a:srgbClr val="000000">
                <a:alpha val="0"/>
              </a:srgbClr>
            </a:solidFill>
            <a:ln>
              <a:noFill/>
            </a:ln>
          </p:spPr>
        </p:sp>
        <p:sp>
          <p:nvSpPr>
            <p:cNvPr id="12" name="TextBox 12"/>
            <p:cNvSpPr txBox="1"/>
            <p:nvPr/>
          </p:nvSpPr>
          <p:spPr>
            <a:xfrm>
              <a:off x="0" y="-57150"/>
              <a:ext cx="812800" cy="869950"/>
            </a:xfrm>
            <a:prstGeom prst="rect">
              <a:avLst/>
            </a:prstGeom>
          </p:spPr>
          <p:txBody>
            <a:bodyPr lIns="49410" tIns="49410" rIns="49410" bIns="49410" rtlCol="0" anchor="ctr"/>
            <a:lstStyle/>
            <a:p>
              <a:pPr algn="ctr">
                <a:lnSpc>
                  <a:spcPts val="3922"/>
                </a:lnSpc>
              </a:pPr>
              <a:r>
                <a:rPr lang="en-US" sz="2801">
                  <a:solidFill>
                    <a:srgbClr val="32502E"/>
                  </a:solidFill>
                  <a:latin typeface="Josefin Sans Regular"/>
                </a:rPr>
                <a:t>Lưu đồ quy trình Random forest model</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sp>
        <p:nvSpPr>
          <p:cNvPr id="3" name="TextBox 3"/>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4" name="TextBox 4"/>
          <p:cNvSpPr txBox="1"/>
          <p:nvPr/>
        </p:nvSpPr>
        <p:spPr>
          <a:xfrm>
            <a:off x="5500764" y="1506012"/>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VARIABLE IMPORTANCE</a:t>
            </a:r>
          </a:p>
        </p:txBody>
      </p:sp>
      <p:grpSp>
        <p:nvGrpSpPr>
          <p:cNvPr id="5" name="Group 5"/>
          <p:cNvGrpSpPr/>
          <p:nvPr/>
        </p:nvGrpSpPr>
        <p:grpSpPr>
          <a:xfrm>
            <a:off x="1715109" y="3112152"/>
            <a:ext cx="9601192" cy="6146148"/>
            <a:chOff x="0" y="0"/>
            <a:chExt cx="2545424" cy="1629439"/>
          </a:xfrm>
        </p:grpSpPr>
        <p:sp>
          <p:nvSpPr>
            <p:cNvPr id="6" name="Freeform 6"/>
            <p:cNvSpPr/>
            <p:nvPr/>
          </p:nvSpPr>
          <p:spPr>
            <a:xfrm>
              <a:off x="0" y="0"/>
              <a:ext cx="2545424" cy="1629439"/>
            </a:xfrm>
            <a:custGeom>
              <a:avLst/>
              <a:gdLst/>
              <a:ahLst/>
              <a:cxnLst/>
              <a:rect l="l" t="t" r="r" b="b"/>
              <a:pathLst>
                <a:path w="2545424" h="1629439">
                  <a:moveTo>
                    <a:pt x="41124" y="0"/>
                  </a:moveTo>
                  <a:lnTo>
                    <a:pt x="2504300" y="0"/>
                  </a:lnTo>
                  <a:cubicBezTo>
                    <a:pt x="2515207" y="0"/>
                    <a:pt x="2525667" y="4333"/>
                    <a:pt x="2533379" y="12045"/>
                  </a:cubicBezTo>
                  <a:cubicBezTo>
                    <a:pt x="2541091" y="19757"/>
                    <a:pt x="2545424" y="30217"/>
                    <a:pt x="2545424" y="41124"/>
                  </a:cubicBezTo>
                  <a:lnTo>
                    <a:pt x="2545424" y="1588315"/>
                  </a:lnTo>
                  <a:cubicBezTo>
                    <a:pt x="2545424" y="1611027"/>
                    <a:pt x="2527012" y="1629439"/>
                    <a:pt x="2504300" y="1629439"/>
                  </a:cubicBezTo>
                  <a:lnTo>
                    <a:pt x="41124" y="1629439"/>
                  </a:lnTo>
                  <a:cubicBezTo>
                    <a:pt x="30217" y="1629439"/>
                    <a:pt x="19757" y="1625106"/>
                    <a:pt x="12045" y="1617394"/>
                  </a:cubicBezTo>
                  <a:cubicBezTo>
                    <a:pt x="4333" y="1609682"/>
                    <a:pt x="0" y="1599222"/>
                    <a:pt x="0" y="1588315"/>
                  </a:cubicBezTo>
                  <a:lnTo>
                    <a:pt x="0" y="41124"/>
                  </a:lnTo>
                  <a:cubicBezTo>
                    <a:pt x="0" y="18412"/>
                    <a:pt x="18412" y="0"/>
                    <a:pt x="41124"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algn="just">
                <a:lnSpc>
                  <a:spcPts val="3922"/>
                </a:lnSpc>
              </a:pPr>
              <a:r>
                <a:rPr lang="en-US" sz="2801">
                  <a:solidFill>
                    <a:srgbClr val="32502E"/>
                  </a:solidFill>
                  <a:latin typeface="Josefin Sans Regular"/>
                </a:rPr>
                <a:t>Các biến có tầm quan trọng cao (</a:t>
              </a:r>
              <a:r>
                <a:rPr lang="en-US" sz="2801">
                  <a:solidFill>
                    <a:srgbClr val="32502E"/>
                  </a:solidFill>
                  <a:latin typeface="Josefin Sans Regular Bold"/>
                </a:rPr>
                <a:t>variable importance</a:t>
              </a:r>
              <a:r>
                <a:rPr lang="en-US" sz="2801">
                  <a:solidFill>
                    <a:srgbClr val="32502E"/>
                  </a:solidFill>
                  <a:latin typeface="Josefin Sans Regular"/>
                </a:rPr>
                <a:t>) là động lực của kết quả và giá trị của chúng có tác động đáng kể đến các giá trị kết quả. Ngược lại, các biến có tầm quan trọng thấp có thể bị bỏ qua khỏi model, làm cho nó đơn giản hơn và nhanh hơn để phù hợp và dự đoán.</a:t>
              </a:r>
            </a:p>
            <a:p>
              <a:pPr algn="just">
                <a:lnSpc>
                  <a:spcPts val="3922"/>
                </a:lnSpc>
              </a:pPr>
              <a:endParaRPr lang="en-US" sz="2801">
                <a:solidFill>
                  <a:srgbClr val="32502E"/>
                </a:solidFill>
                <a:latin typeface="Josefin Sans Regular"/>
              </a:endParaRPr>
            </a:p>
            <a:p>
              <a:pPr algn="just">
                <a:lnSpc>
                  <a:spcPts val="3922"/>
                </a:lnSpc>
              </a:pPr>
              <a:r>
                <a:rPr lang="en-US" sz="2801">
                  <a:solidFill>
                    <a:srgbClr val="32502E"/>
                  </a:solidFill>
                  <a:latin typeface="Josefin Sans Regular"/>
                </a:rPr>
                <a:t> Có hai thước đo tầm quan trọng được đưa ra cho mỗi biến trong random forest: </a:t>
              </a:r>
            </a:p>
            <a:p>
              <a:pPr marL="604842" lvl="1" indent="-302421" algn="just">
                <a:lnSpc>
                  <a:spcPts val="3922"/>
                </a:lnSpc>
                <a:buFont typeface="Arial"/>
                <a:buChar char="•"/>
              </a:pPr>
              <a:r>
                <a:rPr lang="en-US" sz="2801">
                  <a:solidFill>
                    <a:srgbClr val="32502E"/>
                  </a:solidFill>
                  <a:latin typeface="Josefin Sans Regular"/>
                </a:rPr>
                <a:t>Thước đo đầu tiên dựa trên độ chính xác giảm (decrease accuracy) </a:t>
              </a:r>
            </a:p>
            <a:p>
              <a:pPr marL="604842" lvl="1" indent="-302421" algn="just">
                <a:lnSpc>
                  <a:spcPts val="3922"/>
                </a:lnSpc>
                <a:buFont typeface="Arial"/>
                <a:buChar char="•"/>
              </a:pPr>
              <a:r>
                <a:rPr lang="en-US" sz="2801">
                  <a:solidFill>
                    <a:srgbClr val="32502E"/>
                  </a:solidFill>
                  <a:latin typeface="Josefin Sans Regular"/>
                </a:rPr>
                <a:t>Thước đo thứ hai dựa trên sự giảm Gini impurity (decrease Gini) </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66516" y="4146041"/>
            <a:ext cx="6208690" cy="6140959"/>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32360" y="7921544"/>
            <a:ext cx="6935998" cy="2673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3818936" y="149022"/>
            <a:ext cx="8851265" cy="1013965"/>
          </a:xfrm>
          <a:prstGeom prst="rect">
            <a:avLst/>
          </a:prstGeom>
        </p:spPr>
        <p:txBody>
          <a:bodyPr lIns="0" tIns="0" rIns="0" bIns="0" rtlCol="0" anchor="t">
            <a:spAutoFit/>
          </a:bodyPr>
          <a:lstStyle/>
          <a:p>
            <a:pPr algn="ctr">
              <a:lnSpc>
                <a:spcPts val="8264"/>
              </a:lnSpc>
            </a:pPr>
            <a:r>
              <a:rPr lang="en-US" sz="5903">
                <a:solidFill>
                  <a:srgbClr val="3B4C42"/>
                </a:solidFill>
                <a:latin typeface="Josefin Sans Regular"/>
              </a:rPr>
              <a:t>NỘI DUNG </a:t>
            </a:r>
          </a:p>
        </p:txBody>
      </p:sp>
      <p:sp>
        <p:nvSpPr>
          <p:cNvPr id="3" name="AutoShape 3"/>
          <p:cNvSpPr/>
          <p:nvPr/>
        </p:nvSpPr>
        <p:spPr>
          <a:xfrm>
            <a:off x="0" y="1162987"/>
            <a:ext cx="18288000" cy="1341444"/>
          </a:xfrm>
          <a:prstGeom prst="rect">
            <a:avLst/>
          </a:prstGeom>
          <a:solidFill>
            <a:srgbClr val="CED8BE"/>
          </a:solidFill>
        </p:spPr>
      </p:sp>
      <p:sp>
        <p:nvSpPr>
          <p:cNvPr id="4" name="TextBox 4"/>
          <p:cNvSpPr txBox="1"/>
          <p:nvPr/>
        </p:nvSpPr>
        <p:spPr>
          <a:xfrm>
            <a:off x="904561" y="1409799"/>
            <a:ext cx="7340008"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1. DECISON TREE</a:t>
            </a:r>
          </a:p>
        </p:txBody>
      </p:sp>
      <p:sp>
        <p:nvSpPr>
          <p:cNvPr id="5" name="AutoShape 5"/>
          <p:cNvSpPr/>
          <p:nvPr/>
        </p:nvSpPr>
        <p:spPr>
          <a:xfrm>
            <a:off x="0" y="3927764"/>
            <a:ext cx="18288000" cy="1341444"/>
          </a:xfrm>
          <a:prstGeom prst="rect">
            <a:avLst/>
          </a:prstGeom>
          <a:solidFill>
            <a:srgbClr val="CED8BE"/>
          </a:solidFill>
        </p:spPr>
      </p:sp>
      <p:sp>
        <p:nvSpPr>
          <p:cNvPr id="6" name="TextBox 6"/>
          <p:cNvSpPr txBox="1"/>
          <p:nvPr/>
        </p:nvSpPr>
        <p:spPr>
          <a:xfrm>
            <a:off x="793748" y="4174576"/>
            <a:ext cx="7340008"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3. RANDOM FOREST</a:t>
            </a:r>
          </a:p>
        </p:txBody>
      </p:sp>
      <p:sp>
        <p:nvSpPr>
          <p:cNvPr id="7" name="AutoShape 7"/>
          <p:cNvSpPr/>
          <p:nvPr/>
        </p:nvSpPr>
        <p:spPr>
          <a:xfrm>
            <a:off x="0" y="6468460"/>
            <a:ext cx="18288000" cy="1341444"/>
          </a:xfrm>
          <a:prstGeom prst="rect">
            <a:avLst/>
          </a:prstGeom>
          <a:solidFill>
            <a:srgbClr val="CED8BE"/>
          </a:solidFill>
        </p:spPr>
      </p:sp>
      <p:sp>
        <p:nvSpPr>
          <p:cNvPr id="8" name="AutoShape 8"/>
          <p:cNvSpPr/>
          <p:nvPr/>
        </p:nvSpPr>
        <p:spPr>
          <a:xfrm>
            <a:off x="0" y="8945556"/>
            <a:ext cx="18288000" cy="1341444"/>
          </a:xfrm>
          <a:prstGeom prst="rect">
            <a:avLst/>
          </a:prstGeom>
          <a:solidFill>
            <a:srgbClr val="CED8BE"/>
          </a:solidFill>
        </p:spPr>
      </p:sp>
      <p:sp>
        <p:nvSpPr>
          <p:cNvPr id="9" name="TextBox 9"/>
          <p:cNvSpPr txBox="1"/>
          <p:nvPr/>
        </p:nvSpPr>
        <p:spPr>
          <a:xfrm>
            <a:off x="793748" y="6715272"/>
            <a:ext cx="9371571"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5. CÁC BIẾN SỐ LIÊN QUAN</a:t>
            </a:r>
          </a:p>
        </p:txBody>
      </p:sp>
      <p:sp>
        <p:nvSpPr>
          <p:cNvPr id="10" name="TextBox 10"/>
          <p:cNvSpPr txBox="1"/>
          <p:nvPr/>
        </p:nvSpPr>
        <p:spPr>
          <a:xfrm>
            <a:off x="793748" y="8033411"/>
            <a:ext cx="9371571"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6. KIỂM ĐỊNH VÀ ĐÁNH GIÁ</a:t>
            </a:r>
          </a:p>
        </p:txBody>
      </p:sp>
      <p:sp>
        <p:nvSpPr>
          <p:cNvPr id="11" name="TextBox 11"/>
          <p:cNvSpPr txBox="1"/>
          <p:nvPr/>
        </p:nvSpPr>
        <p:spPr>
          <a:xfrm>
            <a:off x="793748" y="9192368"/>
            <a:ext cx="9371571"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7. THỰC NGHIỆM</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03714" y="-1709702"/>
            <a:ext cx="8845026" cy="11996702"/>
          </a:xfrm>
          <a:prstGeom prst="rect">
            <a:avLst/>
          </a:prstGeom>
        </p:spPr>
      </p:pic>
      <p:sp>
        <p:nvSpPr>
          <p:cNvPr id="13" name="TextBox 13"/>
          <p:cNvSpPr txBox="1"/>
          <p:nvPr/>
        </p:nvSpPr>
        <p:spPr>
          <a:xfrm>
            <a:off x="793748" y="2792143"/>
            <a:ext cx="8097227"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2. ESEMBLE METHODS</a:t>
            </a:r>
          </a:p>
        </p:txBody>
      </p:sp>
      <p:sp>
        <p:nvSpPr>
          <p:cNvPr id="14" name="TextBox 14"/>
          <p:cNvSpPr txBox="1"/>
          <p:nvPr/>
        </p:nvSpPr>
        <p:spPr>
          <a:xfrm>
            <a:off x="793748" y="5449698"/>
            <a:ext cx="8835977" cy="762095"/>
          </a:xfrm>
          <a:prstGeom prst="rect">
            <a:avLst/>
          </a:prstGeom>
        </p:spPr>
        <p:txBody>
          <a:bodyPr lIns="0" tIns="0" rIns="0" bIns="0" rtlCol="0" anchor="t">
            <a:spAutoFit/>
          </a:bodyPr>
          <a:lstStyle/>
          <a:p>
            <a:pPr>
              <a:lnSpc>
                <a:spcPts val="6293"/>
              </a:lnSpc>
            </a:pPr>
            <a:r>
              <a:rPr lang="en-US" sz="4495">
                <a:solidFill>
                  <a:srgbClr val="3B4C42"/>
                </a:solidFill>
                <a:latin typeface="Josefin Sans Regular"/>
              </a:rPr>
              <a:t>4. MÔ TẢ DỮ LIỆU PHÙ HỢP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265075"/>
            <a:ext cx="18288000" cy="1341444"/>
          </a:xfrm>
          <a:prstGeom prst="rect">
            <a:avLst/>
          </a:prstGeom>
          <a:solidFill>
            <a:srgbClr val="50745F"/>
          </a:solidFill>
        </p:spPr>
      </p:sp>
      <p:sp>
        <p:nvSpPr>
          <p:cNvPr id="3" name="TextBox 3"/>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
        <p:nvSpPr>
          <p:cNvPr id="4" name="TextBox 4"/>
          <p:cNvSpPr txBox="1"/>
          <p:nvPr/>
        </p:nvSpPr>
        <p:spPr>
          <a:xfrm>
            <a:off x="4943028" y="3117249"/>
            <a:ext cx="6865752" cy="507365"/>
          </a:xfrm>
          <a:prstGeom prst="rect">
            <a:avLst/>
          </a:prstGeom>
        </p:spPr>
        <p:txBody>
          <a:bodyPr lIns="0" tIns="0" rIns="0" bIns="0" rtlCol="0" anchor="t">
            <a:spAutoFit/>
          </a:bodyPr>
          <a:lstStyle/>
          <a:p>
            <a:pPr algn="ctr">
              <a:lnSpc>
                <a:spcPts val="4060"/>
              </a:lnSpc>
            </a:pPr>
            <a:r>
              <a:rPr lang="en-US" sz="2900">
                <a:solidFill>
                  <a:srgbClr val="32502E"/>
                </a:solidFill>
                <a:latin typeface="Josefin Sans Regular Bold"/>
              </a:rPr>
              <a:t>PROXIMITY PLOTS</a:t>
            </a:r>
          </a:p>
        </p:txBody>
      </p:sp>
      <p:grpSp>
        <p:nvGrpSpPr>
          <p:cNvPr id="5" name="Group 5"/>
          <p:cNvGrpSpPr/>
          <p:nvPr/>
        </p:nvGrpSpPr>
        <p:grpSpPr>
          <a:xfrm>
            <a:off x="6300938" y="4041097"/>
            <a:ext cx="10958362" cy="4165544"/>
            <a:chOff x="0" y="0"/>
            <a:chExt cx="2905231" cy="1104350"/>
          </a:xfrm>
        </p:grpSpPr>
        <p:sp>
          <p:nvSpPr>
            <p:cNvPr id="6" name="Freeform 6"/>
            <p:cNvSpPr/>
            <p:nvPr/>
          </p:nvSpPr>
          <p:spPr>
            <a:xfrm>
              <a:off x="0" y="0"/>
              <a:ext cx="2905231" cy="1104350"/>
            </a:xfrm>
            <a:custGeom>
              <a:avLst/>
              <a:gdLst/>
              <a:ahLst/>
              <a:cxnLst/>
              <a:rect l="l" t="t" r="r" b="b"/>
              <a:pathLst>
                <a:path w="2905231" h="1104350">
                  <a:moveTo>
                    <a:pt x="36031" y="0"/>
                  </a:moveTo>
                  <a:lnTo>
                    <a:pt x="2869200" y="0"/>
                  </a:lnTo>
                  <a:cubicBezTo>
                    <a:pt x="2878756" y="0"/>
                    <a:pt x="2887921" y="3796"/>
                    <a:pt x="2894678" y="10553"/>
                  </a:cubicBezTo>
                  <a:cubicBezTo>
                    <a:pt x="2901435" y="17310"/>
                    <a:pt x="2905231" y="26475"/>
                    <a:pt x="2905231" y="36031"/>
                  </a:cubicBezTo>
                  <a:lnTo>
                    <a:pt x="2905231" y="1068319"/>
                  </a:lnTo>
                  <a:cubicBezTo>
                    <a:pt x="2905231" y="1077875"/>
                    <a:pt x="2901435" y="1087040"/>
                    <a:pt x="2894678" y="1093797"/>
                  </a:cubicBezTo>
                  <a:cubicBezTo>
                    <a:pt x="2887921" y="1100554"/>
                    <a:pt x="2878756" y="1104350"/>
                    <a:pt x="2869200" y="1104350"/>
                  </a:cubicBezTo>
                  <a:lnTo>
                    <a:pt x="36031" y="1104350"/>
                  </a:lnTo>
                  <a:cubicBezTo>
                    <a:pt x="26475" y="1104350"/>
                    <a:pt x="17310" y="1100554"/>
                    <a:pt x="10553" y="1093797"/>
                  </a:cubicBezTo>
                  <a:cubicBezTo>
                    <a:pt x="3796" y="1087040"/>
                    <a:pt x="0" y="1077875"/>
                    <a:pt x="0" y="1068319"/>
                  </a:cubicBezTo>
                  <a:lnTo>
                    <a:pt x="0" y="36031"/>
                  </a:lnTo>
                  <a:cubicBezTo>
                    <a:pt x="0" y="26475"/>
                    <a:pt x="3796" y="17310"/>
                    <a:pt x="10553" y="10553"/>
                  </a:cubicBezTo>
                  <a:cubicBezTo>
                    <a:pt x="17310" y="3796"/>
                    <a:pt x="26475" y="0"/>
                    <a:pt x="36031"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marL="604842" lvl="1" indent="-302421" algn="just">
                <a:lnSpc>
                  <a:spcPts val="3922"/>
                </a:lnSpc>
                <a:buFont typeface="Arial"/>
                <a:buChar char="•"/>
              </a:pPr>
              <a:r>
                <a:rPr lang="en-US" sz="2801">
                  <a:solidFill>
                    <a:srgbClr val="32502E"/>
                  </a:solidFill>
                  <a:latin typeface="Josefin Sans Regular"/>
                </a:rPr>
                <a:t>Proximity plots là một công cụ trực quan giúp hiểu rõ hơn về mức độ tương đồng giữa các mẫu dữ liệu trong Random Forest. </a:t>
              </a:r>
            </a:p>
            <a:p>
              <a:pPr marL="604842" lvl="1" indent="-302421" algn="just">
                <a:lnSpc>
                  <a:spcPts val="3922"/>
                </a:lnSpc>
                <a:buFont typeface="Arial"/>
                <a:buChar char="•"/>
              </a:pPr>
              <a:r>
                <a:rPr lang="en-US" sz="2801">
                  <a:solidFill>
                    <a:srgbClr val="32502E"/>
                  </a:solidFill>
                  <a:latin typeface="Josefin Sans Regular"/>
                </a:rPr>
                <a:t>Các proximity plots được tạo ra bằng cách tính toán ma trận proximity (tương đồng) giữa các mẫu dữ liệu trong Random Forest, sau đó thực hiện phân tích trực quan trên ma trận này.</a:t>
              </a:r>
            </a:p>
            <a:p>
              <a:pPr marL="604842" lvl="1" indent="-302421" algn="just">
                <a:lnSpc>
                  <a:spcPts val="3922"/>
                </a:lnSpc>
                <a:buFont typeface="Arial"/>
                <a:buChar char="•"/>
              </a:pPr>
              <a:r>
                <a:rPr lang="en-US" sz="2801">
                  <a:solidFill>
                    <a:srgbClr val="32502E"/>
                  </a:solidFill>
                  <a:latin typeface="Josefin Sans Regular"/>
                </a:rPr>
                <a:t>Ma trận proximity trong Random Forest được tính bằng cách đếm số lần hai mẫu dữ liệu được đặt vào cùng một nhánh trong decision tree. </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86047" y="2988133"/>
            <a:ext cx="7379369" cy="729886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32360" y="7921544"/>
            <a:ext cx="6935998" cy="26735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247883" y="2218476"/>
            <a:ext cx="18365463" cy="1341444"/>
          </a:xfrm>
          <a:prstGeom prst="rect">
            <a:avLst/>
          </a:prstGeom>
          <a:solidFill>
            <a:srgbClr val="50745F"/>
          </a:solidFill>
        </p:spPr>
      </p:sp>
      <p:sp>
        <p:nvSpPr>
          <p:cNvPr id="3" name="TextBox 3"/>
          <p:cNvSpPr txBox="1"/>
          <p:nvPr/>
        </p:nvSpPr>
        <p:spPr>
          <a:xfrm>
            <a:off x="5435298" y="2679648"/>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GIẢI QUYẾT OVERFITTING</a:t>
            </a:r>
          </a:p>
        </p:txBody>
      </p:sp>
      <p:grpSp>
        <p:nvGrpSpPr>
          <p:cNvPr id="4" name="Group 4"/>
          <p:cNvGrpSpPr/>
          <p:nvPr/>
        </p:nvGrpSpPr>
        <p:grpSpPr>
          <a:xfrm>
            <a:off x="5435298" y="4142946"/>
            <a:ext cx="8541507" cy="2346864"/>
            <a:chOff x="0" y="0"/>
            <a:chExt cx="2264485" cy="622190"/>
          </a:xfrm>
        </p:grpSpPr>
        <p:sp>
          <p:nvSpPr>
            <p:cNvPr id="5" name="Freeform 5"/>
            <p:cNvSpPr/>
            <p:nvPr/>
          </p:nvSpPr>
          <p:spPr>
            <a:xfrm>
              <a:off x="0" y="0"/>
              <a:ext cx="2264485" cy="622190"/>
            </a:xfrm>
            <a:custGeom>
              <a:avLst/>
              <a:gdLst/>
              <a:ahLst/>
              <a:cxnLst/>
              <a:rect l="l" t="t" r="r" b="b"/>
              <a:pathLst>
                <a:path w="2264485" h="622190">
                  <a:moveTo>
                    <a:pt x="46226" y="0"/>
                  </a:moveTo>
                  <a:lnTo>
                    <a:pt x="2218259" y="0"/>
                  </a:lnTo>
                  <a:cubicBezTo>
                    <a:pt x="2243789" y="0"/>
                    <a:pt x="2264485" y="20696"/>
                    <a:pt x="2264485" y="46226"/>
                  </a:cubicBezTo>
                  <a:lnTo>
                    <a:pt x="2264485" y="575964"/>
                  </a:lnTo>
                  <a:cubicBezTo>
                    <a:pt x="2264485" y="588224"/>
                    <a:pt x="2259615" y="599982"/>
                    <a:pt x="2250946" y="608651"/>
                  </a:cubicBezTo>
                  <a:cubicBezTo>
                    <a:pt x="2242277" y="617320"/>
                    <a:pt x="2230519" y="622190"/>
                    <a:pt x="2218259" y="622190"/>
                  </a:cubicBezTo>
                  <a:lnTo>
                    <a:pt x="46226" y="622190"/>
                  </a:lnTo>
                  <a:cubicBezTo>
                    <a:pt x="33966" y="622190"/>
                    <a:pt x="22208" y="617320"/>
                    <a:pt x="13539" y="608651"/>
                  </a:cubicBezTo>
                  <a:cubicBezTo>
                    <a:pt x="4870" y="599982"/>
                    <a:pt x="0" y="588224"/>
                    <a:pt x="0" y="575964"/>
                  </a:cubicBezTo>
                  <a:lnTo>
                    <a:pt x="0" y="46226"/>
                  </a:lnTo>
                  <a:cubicBezTo>
                    <a:pt x="0" y="33966"/>
                    <a:pt x="4870" y="22208"/>
                    <a:pt x="13539" y="13539"/>
                  </a:cubicBezTo>
                  <a:cubicBezTo>
                    <a:pt x="22208" y="4870"/>
                    <a:pt x="33966" y="0"/>
                    <a:pt x="46226" y="0"/>
                  </a:cubicBezTo>
                  <a:close/>
                </a:path>
              </a:pathLst>
            </a:custGeom>
            <a:solidFill>
              <a:srgbClr val="000000">
                <a:alpha val="0"/>
              </a:srgbClr>
            </a:solidFill>
            <a:ln>
              <a:noFill/>
            </a:ln>
          </p:spPr>
        </p:sp>
        <p:sp>
          <p:nvSpPr>
            <p:cNvPr id="6" name="TextBox 6"/>
            <p:cNvSpPr txBox="1"/>
            <p:nvPr/>
          </p:nvSpPr>
          <p:spPr>
            <a:xfrm>
              <a:off x="0" y="-66675"/>
              <a:ext cx="812800" cy="879475"/>
            </a:xfrm>
            <a:prstGeom prst="rect">
              <a:avLst/>
            </a:prstGeom>
          </p:spPr>
          <p:txBody>
            <a:bodyPr lIns="49410" tIns="49410" rIns="49410" bIns="49410" rtlCol="0" anchor="ctr"/>
            <a:lstStyle/>
            <a:p>
              <a:pPr marL="647700" lvl="1" indent="-323850" algn="just">
                <a:lnSpc>
                  <a:spcPts val="4200"/>
                </a:lnSpc>
                <a:buFont typeface="Arial"/>
                <a:buChar char="•"/>
              </a:pPr>
              <a:r>
                <a:rPr lang="en-US" sz="3000">
                  <a:solidFill>
                    <a:srgbClr val="32502E"/>
                  </a:solidFill>
                  <a:latin typeface="Josefin Sans Regular"/>
                </a:rPr>
                <a:t>Tập con ngẫu nhiên </a:t>
              </a:r>
            </a:p>
            <a:p>
              <a:pPr marL="647700" lvl="1" indent="-323850" algn="just">
                <a:lnSpc>
                  <a:spcPts val="4200"/>
                </a:lnSpc>
                <a:buFont typeface="Arial"/>
                <a:buChar char="•"/>
              </a:pPr>
              <a:r>
                <a:rPr lang="en-US" sz="3000">
                  <a:solidFill>
                    <a:srgbClr val="32502E"/>
                  </a:solidFill>
                  <a:latin typeface="Josefin Sans Regular"/>
                </a:rPr>
                <a:t>Random Feature Selection</a:t>
              </a:r>
            </a:p>
            <a:p>
              <a:pPr marL="647700" lvl="1" indent="-323850" algn="just">
                <a:lnSpc>
                  <a:spcPts val="4200"/>
                </a:lnSpc>
                <a:buFont typeface="Arial"/>
                <a:buChar char="•"/>
              </a:pPr>
              <a:r>
                <a:rPr lang="en-US" sz="3000">
                  <a:solidFill>
                    <a:srgbClr val="32502E"/>
                  </a:solidFill>
                  <a:latin typeface="Josefin Sans Regular"/>
                </a:rPr>
                <a:t>Features importance</a:t>
              </a:r>
            </a:p>
            <a:p>
              <a:pPr marL="647700" lvl="1" indent="-323850" algn="just">
                <a:lnSpc>
                  <a:spcPts val="4200"/>
                </a:lnSpc>
                <a:buFont typeface="Arial"/>
                <a:buChar char="•"/>
              </a:pPr>
              <a:r>
                <a:rPr lang="en-US" sz="3000">
                  <a:solidFill>
                    <a:srgbClr val="32502E"/>
                  </a:solidFill>
                  <a:latin typeface="Josefin Sans Regular"/>
                </a:rPr>
                <a:t>Tính toán trung bình của nhiều decision tree</a:t>
              </a: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243783" y="2988133"/>
            <a:ext cx="7379369" cy="729886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32360" y="7921544"/>
            <a:ext cx="6935998" cy="267351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7202" y="8355339"/>
            <a:ext cx="6935998" cy="267351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07974" y="-671919"/>
            <a:ext cx="8079881" cy="109589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341444"/>
            <a:ext cx="2347853" cy="3471288"/>
          </a:xfrm>
          <a:prstGeom prst="rect">
            <a:avLst/>
          </a:prstGeom>
        </p:spPr>
      </p:pic>
      <p:sp>
        <p:nvSpPr>
          <p:cNvPr id="4" name="TextBox 4"/>
          <p:cNvSpPr txBox="1"/>
          <p:nvPr/>
        </p:nvSpPr>
        <p:spPr>
          <a:xfrm>
            <a:off x="198641" y="127870"/>
            <a:ext cx="7001625" cy="971404"/>
          </a:xfrm>
          <a:prstGeom prst="rect">
            <a:avLst/>
          </a:prstGeom>
        </p:spPr>
        <p:txBody>
          <a:bodyPr lIns="0" tIns="0" rIns="0" bIns="0" rtlCol="0" anchor="t">
            <a:spAutoFit/>
          </a:bodyPr>
          <a:lstStyle/>
          <a:p>
            <a:pPr algn="ctr">
              <a:lnSpc>
                <a:spcPts val="7956"/>
              </a:lnSpc>
            </a:pPr>
            <a:r>
              <a:rPr lang="en-US" sz="5683">
                <a:solidFill>
                  <a:srgbClr val="3B4C42"/>
                </a:solidFill>
                <a:latin typeface="Josefin Sans Regular"/>
              </a:rPr>
              <a:t>RANDOM FOREST</a:t>
            </a:r>
          </a:p>
        </p:txBody>
      </p:sp>
      <p:sp>
        <p:nvSpPr>
          <p:cNvPr id="5" name="TextBox 5"/>
          <p:cNvSpPr txBox="1"/>
          <p:nvPr/>
        </p:nvSpPr>
        <p:spPr>
          <a:xfrm>
            <a:off x="2521664" y="1661639"/>
            <a:ext cx="8019901" cy="596900"/>
          </a:xfrm>
          <a:prstGeom prst="rect">
            <a:avLst/>
          </a:prstGeom>
        </p:spPr>
        <p:txBody>
          <a:bodyPr lIns="0" tIns="0" rIns="0" bIns="0" rtlCol="0" anchor="t">
            <a:spAutoFit/>
          </a:bodyPr>
          <a:lstStyle/>
          <a:p>
            <a:pPr algn="ctr">
              <a:lnSpc>
                <a:spcPts val="4899"/>
              </a:lnSpc>
              <a:spcBef>
                <a:spcPct val="0"/>
              </a:spcBef>
            </a:pPr>
            <a:r>
              <a:rPr lang="en-US" sz="3499">
                <a:solidFill>
                  <a:srgbClr val="3B4C42"/>
                </a:solidFill>
                <a:latin typeface="Josefin Sans Regular Bold"/>
              </a:rPr>
              <a:t>TÍNH CHẤT CỦA DỮ LIỆU ĐẦU VÀO </a:t>
            </a:r>
          </a:p>
        </p:txBody>
      </p:sp>
      <p:sp>
        <p:nvSpPr>
          <p:cNvPr id="6" name="TextBox 6"/>
          <p:cNvSpPr txBox="1"/>
          <p:nvPr/>
        </p:nvSpPr>
        <p:spPr>
          <a:xfrm>
            <a:off x="3476223" y="2578735"/>
            <a:ext cx="13421287" cy="6679565"/>
          </a:xfrm>
          <a:prstGeom prst="rect">
            <a:avLst/>
          </a:prstGeom>
        </p:spPr>
        <p:txBody>
          <a:bodyPr lIns="0" tIns="0" rIns="0" bIns="0" rtlCol="0" anchor="t">
            <a:spAutoFit/>
          </a:bodyPr>
          <a:lstStyle/>
          <a:p>
            <a:pPr>
              <a:lnSpc>
                <a:spcPts val="4060"/>
              </a:lnSpc>
              <a:spcBef>
                <a:spcPct val="0"/>
              </a:spcBef>
            </a:pPr>
            <a:r>
              <a:rPr lang="en-US" sz="2900">
                <a:solidFill>
                  <a:srgbClr val="3B4C42"/>
                </a:solidFill>
                <a:latin typeface="Josefin Sans Regular Bold Italics"/>
              </a:rPr>
              <a:t>Số lượng đặc trưng: </a:t>
            </a:r>
            <a:r>
              <a:rPr lang="en-US" sz="2900">
                <a:solidFill>
                  <a:srgbClr val="3B4C42"/>
                </a:solidFill>
                <a:latin typeface="Josefin Sans Regular"/>
              </a:rPr>
              <a:t>Thuật toán Random forest có khả năng xử lý các tập dữ liệu có số lượng đặc trưng lớn. Tuy nhiên, khi số lượng đặc trưng quá lớn, nó có thể gây ra hiện tượng overfitting.</a:t>
            </a:r>
          </a:p>
          <a:p>
            <a:pPr>
              <a:lnSpc>
                <a:spcPts val="4060"/>
              </a:lnSpc>
              <a:spcBef>
                <a:spcPct val="0"/>
              </a:spcBef>
            </a:pPr>
            <a:r>
              <a:rPr lang="en-US" sz="2900">
                <a:solidFill>
                  <a:srgbClr val="3B4C42"/>
                </a:solidFill>
                <a:latin typeface="Josefin Sans Regular Bold"/>
              </a:rPr>
              <a:t>• Đặc trưng dạng số hoặc hạng mục:</a:t>
            </a:r>
            <a:r>
              <a:rPr lang="en-US" sz="2900">
                <a:solidFill>
                  <a:srgbClr val="3B4C42"/>
                </a:solidFill>
                <a:latin typeface="Josefin Sans Regular"/>
              </a:rPr>
              <a:t> Thuật toán Random forest có khả năng xử lý các tập dữ liệu có đặc trưng dạng số hoặc hạng mục.</a:t>
            </a:r>
          </a:p>
          <a:p>
            <a:pPr>
              <a:lnSpc>
                <a:spcPts val="4060"/>
              </a:lnSpc>
              <a:spcBef>
                <a:spcPct val="0"/>
              </a:spcBef>
            </a:pPr>
            <a:r>
              <a:rPr lang="en-US" sz="2900">
                <a:solidFill>
                  <a:srgbClr val="3B4C42"/>
                </a:solidFill>
                <a:latin typeface="Josefin Sans Regular Bold"/>
              </a:rPr>
              <a:t>• Dữ liệu bị khuyết:</a:t>
            </a:r>
            <a:r>
              <a:rPr lang="en-US" sz="2900">
                <a:solidFill>
                  <a:srgbClr val="3B4C42"/>
                </a:solidFill>
                <a:latin typeface="Josefin Sans Regular"/>
              </a:rPr>
              <a:t> Thuật toán Random forest có khả năng xử lý các tập dữ liệu bị khuyết. Nó có thể sử dụng các phương pháp như mean imputation hoặc median imputation để điền giá trị bị khuyết.</a:t>
            </a:r>
          </a:p>
          <a:p>
            <a:pPr>
              <a:lnSpc>
                <a:spcPts val="4060"/>
              </a:lnSpc>
              <a:spcBef>
                <a:spcPct val="0"/>
              </a:spcBef>
            </a:pPr>
            <a:r>
              <a:rPr lang="en-US" sz="2900">
                <a:solidFill>
                  <a:srgbClr val="3B4C42"/>
                </a:solidFill>
                <a:latin typeface="Josefin Sans Regular"/>
              </a:rPr>
              <a:t>Ngoài ra, Random forest còn có khả năng xử lý </a:t>
            </a:r>
            <a:r>
              <a:rPr lang="en-US" sz="2900">
                <a:solidFill>
                  <a:srgbClr val="3B4C42"/>
                </a:solidFill>
                <a:latin typeface="Josefin Sans Regular Bold Italics"/>
              </a:rPr>
              <a:t>dữ liệu phi tuyến tính, các tương tác giữa các đặc trưng và các giá trị nhiễu trong dữ liệu</a:t>
            </a:r>
            <a:r>
              <a:rPr lang="en-US" sz="2900">
                <a:solidFill>
                  <a:srgbClr val="3B4C42"/>
                </a:solidFill>
                <a:latin typeface="Josefin Sans Regular Bold"/>
              </a:rPr>
              <a:t>.</a:t>
            </a:r>
            <a:r>
              <a:rPr lang="en-US" sz="2900">
                <a:solidFill>
                  <a:srgbClr val="3B4C42"/>
                </a:solidFill>
                <a:latin typeface="Josefin Sans Regular"/>
              </a:rPr>
              <a:t> Tuy nhiên, nếu tập dữ liệu có quá nhiều giá trị nhiễu hoặc bị lệch thì Random forest có thể không cho kết quả tốt.</a:t>
            </a:r>
          </a:p>
          <a:p>
            <a:pPr>
              <a:lnSpc>
                <a:spcPts val="4060"/>
              </a:lnSpc>
              <a:spcBef>
                <a:spcPct val="0"/>
              </a:spcBef>
            </a:pPr>
            <a:endParaRPr lang="en-US" sz="2900">
              <a:solidFill>
                <a:srgbClr val="3B4C42"/>
              </a:solidFill>
              <a:latin typeface="Josefin Sans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269" y="1341444"/>
            <a:ext cx="2976544" cy="4400804"/>
          </a:xfrm>
          <a:prstGeom prst="rect">
            <a:avLst/>
          </a:prstGeom>
        </p:spPr>
      </p:pic>
      <p:grpSp>
        <p:nvGrpSpPr>
          <p:cNvPr id="4" name="Group 4"/>
          <p:cNvGrpSpPr/>
          <p:nvPr/>
        </p:nvGrpSpPr>
        <p:grpSpPr>
          <a:xfrm>
            <a:off x="4641620" y="2665271"/>
            <a:ext cx="12890624" cy="6614431"/>
            <a:chOff x="0" y="0"/>
            <a:chExt cx="3417503" cy="1753588"/>
          </a:xfrm>
        </p:grpSpPr>
        <p:sp>
          <p:nvSpPr>
            <p:cNvPr id="5" name="Freeform 5"/>
            <p:cNvSpPr/>
            <p:nvPr/>
          </p:nvSpPr>
          <p:spPr>
            <a:xfrm>
              <a:off x="0" y="0"/>
              <a:ext cx="3417503" cy="1753588"/>
            </a:xfrm>
            <a:custGeom>
              <a:avLst/>
              <a:gdLst/>
              <a:ahLst/>
              <a:cxnLst/>
              <a:rect l="l" t="t" r="r" b="b"/>
              <a:pathLst>
                <a:path w="3417503" h="1753588">
                  <a:moveTo>
                    <a:pt x="30630" y="0"/>
                  </a:moveTo>
                  <a:lnTo>
                    <a:pt x="3386873" y="0"/>
                  </a:lnTo>
                  <a:cubicBezTo>
                    <a:pt x="3394997" y="0"/>
                    <a:pt x="3402788" y="3227"/>
                    <a:pt x="3408532" y="8971"/>
                  </a:cubicBezTo>
                  <a:cubicBezTo>
                    <a:pt x="3414276" y="14715"/>
                    <a:pt x="3417503" y="22506"/>
                    <a:pt x="3417503" y="30630"/>
                  </a:cubicBezTo>
                  <a:lnTo>
                    <a:pt x="3417503" y="1722958"/>
                  </a:lnTo>
                  <a:cubicBezTo>
                    <a:pt x="3417503" y="1731081"/>
                    <a:pt x="3414276" y="1738872"/>
                    <a:pt x="3408532" y="1744616"/>
                  </a:cubicBezTo>
                  <a:cubicBezTo>
                    <a:pt x="3402788" y="1750360"/>
                    <a:pt x="3394997" y="1753588"/>
                    <a:pt x="3386873" y="1753588"/>
                  </a:cubicBezTo>
                  <a:lnTo>
                    <a:pt x="30630" y="1753588"/>
                  </a:lnTo>
                  <a:cubicBezTo>
                    <a:pt x="22506" y="1753588"/>
                    <a:pt x="14715" y="1750360"/>
                    <a:pt x="8971" y="1744616"/>
                  </a:cubicBezTo>
                  <a:cubicBezTo>
                    <a:pt x="3227" y="1738872"/>
                    <a:pt x="0" y="1731081"/>
                    <a:pt x="0" y="1722958"/>
                  </a:cubicBezTo>
                  <a:lnTo>
                    <a:pt x="0" y="30630"/>
                  </a:lnTo>
                  <a:cubicBezTo>
                    <a:pt x="0" y="22506"/>
                    <a:pt x="3227" y="14715"/>
                    <a:pt x="8971" y="8971"/>
                  </a:cubicBezTo>
                  <a:cubicBezTo>
                    <a:pt x="14715" y="3227"/>
                    <a:pt x="22506" y="0"/>
                    <a:pt x="30630" y="0"/>
                  </a:cubicBezTo>
                  <a:close/>
                </a:path>
              </a:pathLst>
            </a:custGeom>
            <a:solidFill>
              <a:srgbClr val="F1D5BE"/>
            </a:solidFill>
            <a:ln>
              <a:noFill/>
            </a:ln>
          </p:spPr>
        </p:sp>
        <p:sp>
          <p:nvSpPr>
            <p:cNvPr id="6" name="TextBox 6"/>
            <p:cNvSpPr txBox="1"/>
            <p:nvPr/>
          </p:nvSpPr>
          <p:spPr>
            <a:xfrm>
              <a:off x="0" y="-66675"/>
              <a:ext cx="812800" cy="879475"/>
            </a:xfrm>
            <a:prstGeom prst="rect">
              <a:avLst/>
            </a:prstGeom>
          </p:spPr>
          <p:txBody>
            <a:bodyPr lIns="49410" tIns="49410" rIns="49410" bIns="49410" rtlCol="0" anchor="ctr"/>
            <a:lstStyle/>
            <a:p>
              <a:pPr>
                <a:lnSpc>
                  <a:spcPts val="4202"/>
                </a:lnSpc>
              </a:pPr>
              <a:r>
                <a:rPr lang="en-US" sz="3001">
                  <a:solidFill>
                    <a:srgbClr val="8F0000"/>
                  </a:solidFill>
                  <a:latin typeface="Josefin Sans Regular"/>
                </a:rPr>
                <a:t> </a:t>
              </a:r>
            </a:p>
            <a:p>
              <a:pPr>
                <a:lnSpc>
                  <a:spcPts val="4202"/>
                </a:lnSpc>
              </a:pPr>
              <a:r>
                <a:rPr lang="en-US" sz="3001">
                  <a:solidFill>
                    <a:srgbClr val="8F0000"/>
                  </a:solidFill>
                  <a:latin typeface="Josefin Sans Regular"/>
                </a:rPr>
                <a:t>  Mặc dù Random forest là một thuật toán rất mạnh và có thể xử lý nhiều loại dữ liệu, tuy nhiên, nó cũng có một số hạn chế trong việc xử lý dữ liệu.</a:t>
              </a:r>
            </a:p>
            <a:p>
              <a:pPr marL="648021" lvl="1" indent="-324010">
                <a:lnSpc>
                  <a:spcPts val="4202"/>
                </a:lnSpc>
                <a:buFont typeface="Arial"/>
                <a:buChar char="•"/>
              </a:pPr>
              <a:r>
                <a:rPr lang="en-US" sz="3001">
                  <a:solidFill>
                    <a:srgbClr val="8F0000"/>
                  </a:solidFill>
                  <a:latin typeface="Josefin Sans Regular"/>
                </a:rPr>
                <a:t>Dữ liệu có quá nhiều giá trị bị khuyết</a:t>
              </a:r>
            </a:p>
            <a:p>
              <a:pPr marL="648021" lvl="1" indent="-324010">
                <a:lnSpc>
                  <a:spcPts val="4202"/>
                </a:lnSpc>
                <a:buFont typeface="Arial"/>
                <a:buChar char="•"/>
              </a:pPr>
              <a:r>
                <a:rPr lang="en-US" sz="3001">
                  <a:solidFill>
                    <a:srgbClr val="8F0000"/>
                  </a:solidFill>
                  <a:latin typeface="Josefin Sans Regular"/>
                </a:rPr>
                <a:t>Dữ liệu có tính tuyến tính cao</a:t>
              </a:r>
            </a:p>
            <a:p>
              <a:pPr marL="648021" lvl="1" indent="-324010">
                <a:lnSpc>
                  <a:spcPts val="4202"/>
                </a:lnSpc>
                <a:buFont typeface="Arial"/>
                <a:buChar char="•"/>
              </a:pPr>
              <a:r>
                <a:rPr lang="en-US" sz="3001">
                  <a:solidFill>
                    <a:srgbClr val="8F0000"/>
                  </a:solidFill>
                  <a:latin typeface="Josefin Sans Regular"/>
                </a:rPr>
                <a:t>Dữ liệu có độ phức tạp quá lớn</a:t>
              </a:r>
            </a:p>
            <a:p>
              <a:pPr marL="648021" lvl="1" indent="-324010">
                <a:lnSpc>
                  <a:spcPts val="4202"/>
                </a:lnSpc>
                <a:buFont typeface="Arial"/>
                <a:buChar char="•"/>
              </a:pPr>
              <a:r>
                <a:rPr lang="en-US" sz="3001">
                  <a:solidFill>
                    <a:srgbClr val="8F0000"/>
                  </a:solidFill>
                  <a:latin typeface="Josefin Sans Regular"/>
                </a:rPr>
                <a:t>Dữ liệu có tính không cân bằng</a:t>
              </a:r>
            </a:p>
            <a:p>
              <a:pPr marL="648021" lvl="1" indent="-324010">
                <a:lnSpc>
                  <a:spcPts val="4202"/>
                </a:lnSpc>
                <a:buFont typeface="Arial"/>
                <a:buChar char="•"/>
              </a:pPr>
              <a:r>
                <a:rPr lang="en-US" sz="3001">
                  <a:solidFill>
                    <a:srgbClr val="8F0000"/>
                  </a:solidFill>
                  <a:latin typeface="Josefin Sans Regular"/>
                </a:rPr>
                <a:t>Dữ liệu có nhiều biến độc lập, bao gồm cả các biến liên tục và rời rạc</a:t>
              </a:r>
            </a:p>
            <a:p>
              <a:pPr marL="648021" lvl="1" indent="-324010">
                <a:lnSpc>
                  <a:spcPts val="4202"/>
                </a:lnSpc>
                <a:buFont typeface="Arial"/>
                <a:buChar char="•"/>
              </a:pPr>
              <a:r>
                <a:rPr lang="en-US" sz="3001">
                  <a:solidFill>
                    <a:srgbClr val="8F0000"/>
                  </a:solidFill>
                  <a:latin typeface="Josefin Sans Regular"/>
                </a:rPr>
                <a:t>Dữ liệu có sự tương quan và tương tác giữa các biến đầu vào</a:t>
              </a:r>
            </a:p>
            <a:p>
              <a:pPr marL="648021" lvl="1" indent="-324010">
                <a:lnSpc>
                  <a:spcPts val="4202"/>
                </a:lnSpc>
                <a:buFont typeface="Arial"/>
                <a:buChar char="•"/>
              </a:pPr>
              <a:r>
                <a:rPr lang="en-US" sz="3001">
                  <a:solidFill>
                    <a:srgbClr val="8F0000"/>
                  </a:solidFill>
                  <a:latin typeface="Josefin Sans Regular"/>
                </a:rPr>
                <a:t>Dữ liệu có các giá trị bị khuyết (missing values)</a:t>
              </a:r>
            </a:p>
            <a:p>
              <a:pPr marL="648021" lvl="1" indent="-324010">
                <a:lnSpc>
                  <a:spcPts val="4202"/>
                </a:lnSpc>
                <a:buFont typeface="Arial"/>
                <a:buChar char="•"/>
              </a:pPr>
              <a:r>
                <a:rPr lang="en-US" sz="3001">
                  <a:solidFill>
                    <a:srgbClr val="8F0000"/>
                  </a:solidFill>
                  <a:latin typeface="Josefin Sans Regular"/>
                </a:rPr>
                <a:t>Dữ liệu có nhiễu (noise) hoặc outliers</a:t>
              </a:r>
            </a:p>
            <a:p>
              <a:pPr algn="l">
                <a:lnSpc>
                  <a:spcPts val="4202"/>
                </a:lnSpc>
              </a:pPr>
              <a:endParaRPr lang="en-US" sz="3001">
                <a:solidFill>
                  <a:srgbClr val="8F0000"/>
                </a:solidFill>
                <a:latin typeface="Josefin Sans Regula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70991" y="2204794"/>
            <a:ext cx="1031881" cy="920954"/>
          </a:xfrm>
          <a:prstGeom prst="rect">
            <a:avLst/>
          </a:prstGeom>
        </p:spPr>
      </p:pic>
      <p:sp>
        <p:nvSpPr>
          <p:cNvPr id="8" name="TextBox 8"/>
          <p:cNvSpPr txBox="1"/>
          <p:nvPr/>
        </p:nvSpPr>
        <p:spPr>
          <a:xfrm>
            <a:off x="0" y="127870"/>
            <a:ext cx="7001625" cy="971404"/>
          </a:xfrm>
          <a:prstGeom prst="rect">
            <a:avLst/>
          </a:prstGeom>
        </p:spPr>
        <p:txBody>
          <a:bodyPr lIns="0" tIns="0" rIns="0" bIns="0" rtlCol="0" anchor="t">
            <a:spAutoFit/>
          </a:bodyPr>
          <a:lstStyle/>
          <a:p>
            <a:pPr algn="ctr">
              <a:lnSpc>
                <a:spcPts val="7956"/>
              </a:lnSpc>
            </a:pPr>
            <a:r>
              <a:rPr lang="en-US" sz="5683">
                <a:solidFill>
                  <a:srgbClr val="3B4C42"/>
                </a:solidFill>
                <a:latin typeface="Josefin Sans Regular"/>
              </a:rPr>
              <a:t>RANDOM FOREST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427" y="1341444"/>
            <a:ext cx="2347853" cy="347128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24743" y="4948645"/>
            <a:ext cx="5397233" cy="5338355"/>
          </a:xfrm>
          <a:prstGeom prst="rect">
            <a:avLst/>
          </a:prstGeom>
        </p:spPr>
      </p:pic>
      <p:grpSp>
        <p:nvGrpSpPr>
          <p:cNvPr id="5" name="Group 5"/>
          <p:cNvGrpSpPr/>
          <p:nvPr/>
        </p:nvGrpSpPr>
        <p:grpSpPr>
          <a:xfrm>
            <a:off x="1251557" y="5273209"/>
            <a:ext cx="11500134" cy="4480831"/>
            <a:chOff x="0" y="0"/>
            <a:chExt cx="3048863" cy="1187937"/>
          </a:xfrm>
        </p:grpSpPr>
        <p:sp>
          <p:nvSpPr>
            <p:cNvPr id="6" name="Freeform 6"/>
            <p:cNvSpPr/>
            <p:nvPr/>
          </p:nvSpPr>
          <p:spPr>
            <a:xfrm>
              <a:off x="0" y="0"/>
              <a:ext cx="3048863" cy="1187937"/>
            </a:xfrm>
            <a:custGeom>
              <a:avLst/>
              <a:gdLst/>
              <a:ahLst/>
              <a:cxnLst/>
              <a:rect l="l" t="t" r="r" b="b"/>
              <a:pathLst>
                <a:path w="3048863" h="1187937">
                  <a:moveTo>
                    <a:pt x="34333" y="0"/>
                  </a:moveTo>
                  <a:lnTo>
                    <a:pt x="3014530" y="0"/>
                  </a:lnTo>
                  <a:cubicBezTo>
                    <a:pt x="3023635" y="0"/>
                    <a:pt x="3032368" y="3617"/>
                    <a:pt x="3038807" y="10056"/>
                  </a:cubicBezTo>
                  <a:cubicBezTo>
                    <a:pt x="3045246" y="16495"/>
                    <a:pt x="3048863" y="25228"/>
                    <a:pt x="3048863" y="34333"/>
                  </a:cubicBezTo>
                  <a:lnTo>
                    <a:pt x="3048863" y="1153604"/>
                  </a:lnTo>
                  <a:cubicBezTo>
                    <a:pt x="3048863" y="1162710"/>
                    <a:pt x="3045246" y="1171443"/>
                    <a:pt x="3038807" y="1177881"/>
                  </a:cubicBezTo>
                  <a:cubicBezTo>
                    <a:pt x="3032368" y="1184320"/>
                    <a:pt x="3023635" y="1187937"/>
                    <a:pt x="3014530" y="1187937"/>
                  </a:cubicBezTo>
                  <a:lnTo>
                    <a:pt x="34333" y="1187937"/>
                  </a:lnTo>
                  <a:cubicBezTo>
                    <a:pt x="15372" y="1187937"/>
                    <a:pt x="0" y="1172566"/>
                    <a:pt x="0" y="1153604"/>
                  </a:cubicBezTo>
                  <a:lnTo>
                    <a:pt x="0" y="34333"/>
                  </a:lnTo>
                  <a:cubicBezTo>
                    <a:pt x="0" y="15372"/>
                    <a:pt x="15372" y="0"/>
                    <a:pt x="34333" y="0"/>
                  </a:cubicBezTo>
                  <a:close/>
                </a:path>
              </a:pathLst>
            </a:custGeom>
            <a:solidFill>
              <a:srgbClr val="F1D5BE"/>
            </a:solidFill>
            <a:ln>
              <a:noFill/>
            </a:ln>
          </p:spPr>
        </p:sp>
        <p:sp>
          <p:nvSpPr>
            <p:cNvPr id="7" name="TextBox 7"/>
            <p:cNvSpPr txBox="1"/>
            <p:nvPr/>
          </p:nvSpPr>
          <p:spPr>
            <a:xfrm>
              <a:off x="0" y="-66675"/>
              <a:ext cx="812800" cy="879475"/>
            </a:xfrm>
            <a:prstGeom prst="rect">
              <a:avLst/>
            </a:prstGeom>
          </p:spPr>
          <p:txBody>
            <a:bodyPr lIns="49410" tIns="49410" rIns="49410" bIns="49410" rtlCol="0" anchor="ctr"/>
            <a:lstStyle/>
            <a:p>
              <a:pPr>
                <a:lnSpc>
                  <a:spcPts val="4202"/>
                </a:lnSpc>
              </a:pPr>
              <a:endParaRPr/>
            </a:p>
            <a:p>
              <a:pPr>
                <a:lnSpc>
                  <a:spcPts val="4202"/>
                </a:lnSpc>
              </a:pPr>
              <a:r>
                <a:rPr lang="en-US" sz="3001">
                  <a:solidFill>
                    <a:srgbClr val="8F0000"/>
                  </a:solidFill>
                  <a:latin typeface="Josefin Sans Regular"/>
                </a:rPr>
                <a:t>Một số hạn chế về dữ liệu khi sử dụng thuật toán Random Forest:</a:t>
              </a:r>
            </a:p>
            <a:p>
              <a:pPr marL="648021" lvl="1" indent="-324010">
                <a:lnSpc>
                  <a:spcPts val="4202"/>
                </a:lnSpc>
                <a:buFont typeface="Arial"/>
                <a:buChar char="•"/>
              </a:pPr>
              <a:r>
                <a:rPr lang="en-US" sz="3001">
                  <a:solidFill>
                    <a:srgbClr val="8F0000"/>
                  </a:solidFill>
                  <a:latin typeface="Josefin Sans Regular"/>
                </a:rPr>
                <a:t>Dữ liệu có số lượng quan sát quá nhỏ</a:t>
              </a:r>
            </a:p>
            <a:p>
              <a:pPr marL="648021" lvl="1" indent="-324010">
                <a:lnSpc>
                  <a:spcPts val="4202"/>
                </a:lnSpc>
                <a:buFont typeface="Arial"/>
                <a:buChar char="•"/>
              </a:pPr>
              <a:r>
                <a:rPr lang="en-US" sz="3001">
                  <a:solidFill>
                    <a:srgbClr val="8F0000"/>
                  </a:solidFill>
                  <a:latin typeface="Josefin Sans Regular"/>
                </a:rPr>
                <a:t>Dữ liệu có phân phối không đồng đều giữa các lớp</a:t>
              </a:r>
            </a:p>
            <a:p>
              <a:pPr marL="648021" lvl="1" indent="-324010">
                <a:lnSpc>
                  <a:spcPts val="4202"/>
                </a:lnSpc>
                <a:buFont typeface="Arial"/>
                <a:buChar char="•"/>
              </a:pPr>
              <a:r>
                <a:rPr lang="en-US" sz="3001">
                  <a:solidFill>
                    <a:srgbClr val="8F0000"/>
                  </a:solidFill>
                  <a:latin typeface="Josefin Sans Regular"/>
                </a:rPr>
                <a:t>Dữ liệu có tính chu kỳ</a:t>
              </a:r>
            </a:p>
            <a:p>
              <a:pPr marL="648021" lvl="1" indent="-324010">
                <a:lnSpc>
                  <a:spcPts val="4202"/>
                </a:lnSpc>
                <a:buFont typeface="Arial"/>
                <a:buChar char="•"/>
              </a:pPr>
              <a:r>
                <a:rPr lang="en-US" sz="3001">
                  <a:solidFill>
                    <a:srgbClr val="8F0000"/>
                  </a:solidFill>
                  <a:latin typeface="Josefin Sans Regular"/>
                </a:rPr>
                <a:t>Dữ liệu có sự tương quan cao giữa các biến đầu vào</a:t>
              </a:r>
            </a:p>
            <a:p>
              <a:pPr marL="648021" lvl="1" indent="-324010">
                <a:lnSpc>
                  <a:spcPts val="4202"/>
                </a:lnSpc>
                <a:buFont typeface="Arial"/>
                <a:buChar char="•"/>
              </a:pPr>
              <a:r>
                <a:rPr lang="en-US" sz="3001">
                  <a:solidFill>
                    <a:srgbClr val="8F0000"/>
                  </a:solidFill>
                  <a:latin typeface="Josefin Sans Regular"/>
                </a:rPr>
                <a:t>Dữ liệu có đặc tính thời gian</a:t>
              </a:r>
            </a:p>
            <a:p>
              <a:pPr algn="l">
                <a:lnSpc>
                  <a:spcPts val="4202"/>
                </a:lnSpc>
              </a:pPr>
              <a:endParaRPr lang="en-US" sz="3001">
                <a:solidFill>
                  <a:srgbClr val="8F0000"/>
                </a:solidFill>
                <a:latin typeface="Josefin Sans Regular"/>
              </a:endParaRP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85684" y="4812732"/>
            <a:ext cx="1031881" cy="920954"/>
          </a:xfrm>
          <a:prstGeom prst="rect">
            <a:avLst/>
          </a:prstGeom>
        </p:spPr>
      </p:pic>
      <p:sp>
        <p:nvSpPr>
          <p:cNvPr id="9" name="TextBox 9"/>
          <p:cNvSpPr txBox="1"/>
          <p:nvPr/>
        </p:nvSpPr>
        <p:spPr>
          <a:xfrm>
            <a:off x="0" y="127870"/>
            <a:ext cx="7001625" cy="971404"/>
          </a:xfrm>
          <a:prstGeom prst="rect">
            <a:avLst/>
          </a:prstGeom>
        </p:spPr>
        <p:txBody>
          <a:bodyPr lIns="0" tIns="0" rIns="0" bIns="0" rtlCol="0" anchor="t">
            <a:spAutoFit/>
          </a:bodyPr>
          <a:lstStyle/>
          <a:p>
            <a:pPr algn="ctr">
              <a:lnSpc>
                <a:spcPts val="7956"/>
              </a:lnSpc>
            </a:pPr>
            <a:r>
              <a:rPr lang="en-US" sz="5683">
                <a:solidFill>
                  <a:srgbClr val="3B4C42"/>
                </a:solidFill>
                <a:latin typeface="Josefin Sans Regular"/>
              </a:rPr>
              <a:t>RANDOM FOREST</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357411" y="1341444"/>
            <a:ext cx="1598782" cy="21291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2050897"/>
          </a:xfrm>
          <a:prstGeom prst="rect">
            <a:avLst/>
          </a:prstGeom>
          <a:solidFill>
            <a:srgbClr val="50745F"/>
          </a:solidFill>
        </p:spPr>
      </p:sp>
      <p:grpSp>
        <p:nvGrpSpPr>
          <p:cNvPr id="3" name="Group 3"/>
          <p:cNvGrpSpPr/>
          <p:nvPr/>
        </p:nvGrpSpPr>
        <p:grpSpPr>
          <a:xfrm>
            <a:off x="865765" y="2561999"/>
            <a:ext cx="17112382" cy="7819229"/>
            <a:chOff x="0" y="0"/>
            <a:chExt cx="4536756" cy="2072998"/>
          </a:xfrm>
        </p:grpSpPr>
        <p:sp>
          <p:nvSpPr>
            <p:cNvPr id="4" name="Freeform 4"/>
            <p:cNvSpPr/>
            <p:nvPr/>
          </p:nvSpPr>
          <p:spPr>
            <a:xfrm>
              <a:off x="0" y="0"/>
              <a:ext cx="4536756" cy="2072998"/>
            </a:xfrm>
            <a:custGeom>
              <a:avLst/>
              <a:gdLst/>
              <a:ahLst/>
              <a:cxnLst/>
              <a:rect l="l" t="t" r="r" b="b"/>
              <a:pathLst>
                <a:path w="4536756" h="2072998">
                  <a:moveTo>
                    <a:pt x="23073" y="0"/>
                  </a:moveTo>
                  <a:lnTo>
                    <a:pt x="4513683" y="0"/>
                  </a:lnTo>
                  <a:cubicBezTo>
                    <a:pt x="4519802" y="0"/>
                    <a:pt x="4525671" y="2431"/>
                    <a:pt x="4529998" y="6758"/>
                  </a:cubicBezTo>
                  <a:cubicBezTo>
                    <a:pt x="4534326" y="11085"/>
                    <a:pt x="4536756" y="16954"/>
                    <a:pt x="4536756" y="23073"/>
                  </a:cubicBezTo>
                  <a:lnTo>
                    <a:pt x="4536756" y="2049925"/>
                  </a:lnTo>
                  <a:cubicBezTo>
                    <a:pt x="4536756" y="2056044"/>
                    <a:pt x="4534326" y="2061913"/>
                    <a:pt x="4529998" y="2066240"/>
                  </a:cubicBezTo>
                  <a:cubicBezTo>
                    <a:pt x="4525671" y="2070567"/>
                    <a:pt x="4519802" y="2072998"/>
                    <a:pt x="4513683" y="2072998"/>
                  </a:cubicBezTo>
                  <a:lnTo>
                    <a:pt x="23073" y="2072998"/>
                  </a:lnTo>
                  <a:cubicBezTo>
                    <a:pt x="16954" y="2072998"/>
                    <a:pt x="11085" y="2070567"/>
                    <a:pt x="6758" y="2066240"/>
                  </a:cubicBezTo>
                  <a:cubicBezTo>
                    <a:pt x="2431" y="2061913"/>
                    <a:pt x="0" y="2056044"/>
                    <a:pt x="0" y="2049925"/>
                  </a:cubicBezTo>
                  <a:lnTo>
                    <a:pt x="0" y="23073"/>
                  </a:lnTo>
                  <a:cubicBezTo>
                    <a:pt x="0" y="16954"/>
                    <a:pt x="2431" y="11085"/>
                    <a:pt x="6758" y="6758"/>
                  </a:cubicBezTo>
                  <a:cubicBezTo>
                    <a:pt x="11085" y="2431"/>
                    <a:pt x="16954" y="0"/>
                    <a:pt x="23073" y="0"/>
                  </a:cubicBezTo>
                  <a:close/>
                </a:path>
              </a:pathLst>
            </a:custGeom>
            <a:solidFill>
              <a:srgbClr val="000000">
                <a:alpha val="0"/>
              </a:srgbClr>
            </a:solidFill>
            <a:ln>
              <a:noFill/>
            </a:ln>
          </p:spPr>
        </p:sp>
        <p:sp>
          <p:nvSpPr>
            <p:cNvPr id="5" name="TextBox 5"/>
            <p:cNvSpPr txBox="1"/>
            <p:nvPr/>
          </p:nvSpPr>
          <p:spPr>
            <a:xfrm>
              <a:off x="0" y="-66675"/>
              <a:ext cx="812800" cy="879475"/>
            </a:xfrm>
            <a:prstGeom prst="rect">
              <a:avLst/>
            </a:prstGeom>
          </p:spPr>
          <p:txBody>
            <a:bodyPr lIns="49410" tIns="49410" rIns="49410" bIns="49410" rtlCol="0" anchor="ctr"/>
            <a:lstStyle/>
            <a:p>
              <a:pPr marL="669610" lvl="1" indent="-334805" algn="just">
                <a:lnSpc>
                  <a:spcPts val="4342"/>
                </a:lnSpc>
                <a:buFont typeface="Arial"/>
                <a:buChar char="•"/>
              </a:pPr>
              <a:r>
                <a:rPr lang="en-US" sz="3101">
                  <a:solidFill>
                    <a:srgbClr val="32502E"/>
                  </a:solidFill>
                  <a:latin typeface="Josefin Sans Regular"/>
                </a:rPr>
                <a:t> Số lượng cây trong Random Forest (number of trees)</a:t>
              </a:r>
            </a:p>
            <a:p>
              <a:pPr marL="669610" lvl="1" indent="-334805" algn="just">
                <a:lnSpc>
                  <a:spcPts val="4342"/>
                </a:lnSpc>
                <a:buFont typeface="Arial"/>
                <a:buChar char="•"/>
              </a:pPr>
              <a:r>
                <a:rPr lang="en-US" sz="3101">
                  <a:solidFill>
                    <a:srgbClr val="32502E"/>
                  </a:solidFill>
                  <a:latin typeface="Josefin Sans Regular"/>
                </a:rPr>
                <a:t> Số lượng biến đầu vào (features) được chọn để xây dựng mỗi cây</a:t>
              </a:r>
            </a:p>
            <a:p>
              <a:pPr marL="669610" lvl="1" indent="-334805" algn="just">
                <a:lnSpc>
                  <a:spcPts val="4342"/>
                </a:lnSpc>
                <a:buFont typeface="Arial"/>
                <a:buChar char="•"/>
              </a:pPr>
              <a:r>
                <a:rPr lang="en-US" sz="3101">
                  <a:solidFill>
                    <a:srgbClr val="32502E"/>
                  </a:solidFill>
                  <a:latin typeface="Josefin Sans Regular"/>
                </a:rPr>
                <a:t>Số lượng mẫu được chọn ngẫu nhiên từ tập dữ liệu gốc để xây dựng mỗi cây (subsample)</a:t>
              </a:r>
            </a:p>
            <a:p>
              <a:pPr marL="669610" lvl="1" indent="-334805" algn="just">
                <a:lnSpc>
                  <a:spcPts val="4342"/>
                </a:lnSpc>
                <a:buFont typeface="Arial"/>
                <a:buChar char="•"/>
              </a:pPr>
              <a:r>
                <a:rPr lang="en-US" sz="3101">
                  <a:solidFill>
                    <a:srgbClr val="32502E"/>
                  </a:solidFill>
                  <a:latin typeface="Josefin Sans Regular"/>
                </a:rPr>
                <a:t> Phương pháp chọn biến đầu vào cho mỗi cây. </a:t>
              </a:r>
            </a:p>
            <a:p>
              <a:pPr marL="669610" lvl="1" indent="-334805" algn="just">
                <a:lnSpc>
                  <a:spcPts val="4342"/>
                </a:lnSpc>
                <a:buFont typeface="Arial"/>
                <a:buChar char="•"/>
              </a:pPr>
              <a:r>
                <a:rPr lang="en-US" sz="3101">
                  <a:solidFill>
                    <a:srgbClr val="32502E"/>
                  </a:solidFill>
                  <a:latin typeface="Josefin Sans Regular"/>
                </a:rPr>
                <a:t>Phương pháp chọn đặc trưng (Feature selection methods)</a:t>
              </a:r>
            </a:p>
            <a:p>
              <a:pPr marL="669610" lvl="1" indent="-334805" algn="just">
                <a:lnSpc>
                  <a:spcPts val="4342"/>
                </a:lnSpc>
                <a:buFont typeface="Arial"/>
                <a:buChar char="•"/>
              </a:pPr>
              <a:r>
                <a:rPr lang="en-US" sz="3101">
                  <a:solidFill>
                    <a:srgbClr val="32502E"/>
                  </a:solidFill>
                  <a:latin typeface="Josefin Sans Regular"/>
                </a:rPr>
                <a:t>Phương pháp đánh giá đặc trưng (Feature importance methods)</a:t>
              </a:r>
            </a:p>
            <a:p>
              <a:pPr algn="just">
                <a:lnSpc>
                  <a:spcPts val="4342"/>
                </a:lnSpc>
              </a:pPr>
              <a:r>
                <a:rPr lang="en-US" sz="3101">
                  <a:solidFill>
                    <a:srgbClr val="32502E"/>
                  </a:solidFill>
                  <a:latin typeface="Josefin Sans Regular"/>
                </a:rPr>
                <a:t>   5. Các tham số để điều chỉnh quá trình xây dựng cây</a:t>
              </a:r>
            </a:p>
            <a:p>
              <a:pPr marL="669610" lvl="1" indent="-334805" algn="just">
                <a:lnSpc>
                  <a:spcPts val="4342"/>
                </a:lnSpc>
                <a:buFont typeface="Arial"/>
                <a:buChar char="•"/>
              </a:pPr>
              <a:r>
                <a:rPr lang="en-US" sz="3101">
                  <a:solidFill>
                    <a:srgbClr val="32502E"/>
                  </a:solidFill>
                  <a:latin typeface="Josefin Sans Regular"/>
                </a:rPr>
                <a:t>Số lượng nhánh của mỗi cây, </a:t>
              </a:r>
            </a:p>
            <a:p>
              <a:pPr marL="669610" lvl="1" indent="-334805" algn="just">
                <a:lnSpc>
                  <a:spcPts val="4342"/>
                </a:lnSpc>
                <a:buFont typeface="Arial"/>
                <a:buChar char="•"/>
              </a:pPr>
              <a:r>
                <a:rPr lang="en-US" sz="3101">
                  <a:solidFill>
                    <a:srgbClr val="32502E"/>
                  </a:solidFill>
                  <a:latin typeface="Josefin Sans Regular"/>
                </a:rPr>
                <a:t>Số lượng lá của mỗi cây. </a:t>
              </a:r>
            </a:p>
            <a:p>
              <a:pPr marL="669610" lvl="1" indent="-334805" algn="just">
                <a:lnSpc>
                  <a:spcPts val="4342"/>
                </a:lnSpc>
                <a:buFont typeface="Arial"/>
                <a:buChar char="•"/>
              </a:pPr>
              <a:r>
                <a:rPr lang="en-US" sz="3101">
                  <a:solidFill>
                    <a:srgbClr val="32502E"/>
                  </a:solidFill>
                  <a:latin typeface="Josefin Sans Regular"/>
                </a:rPr>
                <a:t>Độ sâu tối đa của mỗi cây</a:t>
              </a:r>
            </a:p>
            <a:p>
              <a:pPr marL="669610" lvl="1" indent="-334805" algn="just">
                <a:lnSpc>
                  <a:spcPts val="4342"/>
                </a:lnSpc>
                <a:buFont typeface="Arial"/>
                <a:buChar char="•"/>
              </a:pPr>
              <a:r>
                <a:rPr lang="en-US" sz="3101">
                  <a:solidFill>
                    <a:srgbClr val="32502E"/>
                  </a:solidFill>
                  <a:latin typeface="Josefin Sans Regular"/>
                </a:rPr>
                <a:t>Giá trị ngưỡng để chia nhánh, v.v.</a:t>
              </a:r>
            </a:p>
            <a:p>
              <a:pPr algn="just">
                <a:lnSpc>
                  <a:spcPts val="4342"/>
                </a:lnSpc>
              </a:pPr>
              <a:endParaRPr lang="en-US" sz="3101">
                <a:solidFill>
                  <a:srgbClr val="32502E"/>
                </a:solidFill>
                <a:latin typeface="Josefin Sans Regular"/>
              </a:endParaRPr>
            </a:p>
            <a:p>
              <a:pPr algn="just">
                <a:lnSpc>
                  <a:spcPts val="4342"/>
                </a:lnSpc>
              </a:pPr>
              <a:endParaRPr lang="en-US" sz="3101">
                <a:solidFill>
                  <a:srgbClr val="32502E"/>
                </a:solidFill>
                <a:latin typeface="Josefin Sans Regular"/>
              </a:endParaRPr>
            </a:p>
            <a:p>
              <a:pPr algn="just">
                <a:lnSpc>
                  <a:spcPts val="4342"/>
                </a:lnSpc>
              </a:pPr>
              <a:endParaRPr lang="en-US" sz="3101">
                <a:solidFill>
                  <a:srgbClr val="32502E"/>
                </a:solidFill>
                <a:latin typeface="Josefin Sans Regular"/>
              </a:endParaRPr>
            </a:p>
          </p:txBody>
        </p:sp>
      </p:grpSp>
      <p:sp>
        <p:nvSpPr>
          <p:cNvPr id="6" name="TextBox 6"/>
          <p:cNvSpPr txBox="1"/>
          <p:nvPr/>
        </p:nvSpPr>
        <p:spPr>
          <a:xfrm>
            <a:off x="2092914" y="387350"/>
            <a:ext cx="14102173" cy="1216025"/>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Bold"/>
              </a:rPr>
              <a:t>CÁC BIẾN SỐ QUAN TRỌNG TRONG VIỆC XÂY DỰNG RANDOM FOREST</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87202" y="8355339"/>
            <a:ext cx="6935998" cy="2673512"/>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21069" y="8950244"/>
            <a:ext cx="6935998" cy="26735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23617" y="405685"/>
          <a:ext cx="15637956" cy="8980074"/>
        </p:xfrm>
        <a:graphic>
          <a:graphicData uri="http://schemas.openxmlformats.org/drawingml/2006/table">
            <a:tbl>
              <a:tblPr/>
              <a:tblGrid>
                <a:gridCol w="1841874">
                  <a:extLst>
                    <a:ext uri="{9D8B030D-6E8A-4147-A177-3AD203B41FA5}">
                      <a16:colId xmlns:a16="http://schemas.microsoft.com/office/drawing/2014/main" val="20000"/>
                    </a:ext>
                  </a:extLst>
                </a:gridCol>
                <a:gridCol w="4397192">
                  <a:extLst>
                    <a:ext uri="{9D8B030D-6E8A-4147-A177-3AD203B41FA5}">
                      <a16:colId xmlns:a16="http://schemas.microsoft.com/office/drawing/2014/main" val="20001"/>
                    </a:ext>
                  </a:extLst>
                </a:gridCol>
                <a:gridCol w="4823903">
                  <a:extLst>
                    <a:ext uri="{9D8B030D-6E8A-4147-A177-3AD203B41FA5}">
                      <a16:colId xmlns:a16="http://schemas.microsoft.com/office/drawing/2014/main" val="20002"/>
                    </a:ext>
                  </a:extLst>
                </a:gridCol>
                <a:gridCol w="4574988">
                  <a:extLst>
                    <a:ext uri="{9D8B030D-6E8A-4147-A177-3AD203B41FA5}">
                      <a16:colId xmlns:a16="http://schemas.microsoft.com/office/drawing/2014/main" val="20003"/>
                    </a:ext>
                  </a:extLst>
                </a:gridCol>
              </a:tblGrid>
              <a:tr h="1377444">
                <a:tc gridSpan="4">
                  <a:txBody>
                    <a:bodyPr/>
                    <a:lstStyle/>
                    <a:p>
                      <a:pPr algn="ctr">
                        <a:lnSpc>
                          <a:spcPts val="3359"/>
                        </a:lnSpc>
                        <a:defRPr/>
                      </a:pPr>
                      <a:endParaRPr lang="en-US" sz="1100"/>
                    </a:p>
                    <a:p>
                      <a:pPr algn="ctr">
                        <a:lnSpc>
                          <a:spcPts val="3359"/>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3359"/>
                        </a:lnSpc>
                        <a:defRPr/>
                      </a:pPr>
                      <a:endParaRPr lang="en-US" sz="1100"/>
                    </a:p>
                    <a:p>
                      <a:pPr algn="ctr">
                        <a:lnSpc>
                          <a:spcPts val="3359"/>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3359"/>
                        </a:lnSpc>
                        <a:defRPr/>
                      </a:pPr>
                      <a:endParaRPr lang="en-US" sz="1100"/>
                    </a:p>
                    <a:p>
                      <a:pPr algn="ctr">
                        <a:lnSpc>
                          <a:spcPts val="3359"/>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3359"/>
                        </a:lnSpc>
                        <a:defRPr/>
                      </a:pPr>
                      <a:endParaRPr lang="en-US" sz="1100"/>
                    </a:p>
                    <a:p>
                      <a:pPr algn="ctr">
                        <a:lnSpc>
                          <a:spcPts val="3359"/>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3616125">
                <a:tc>
                  <a:txBody>
                    <a:bodyPr/>
                    <a:lstStyle/>
                    <a:p>
                      <a:pPr algn="l">
                        <a:lnSpc>
                          <a:spcPts val="3359"/>
                        </a:lnSpc>
                        <a:defRPr/>
                      </a:pPr>
                      <a:r>
                        <a:rPr lang="en-US" sz="2399">
                          <a:solidFill>
                            <a:srgbClr val="000000"/>
                          </a:solidFill>
                          <a:latin typeface="Josefin Sans Regular Bold"/>
                        </a:rPr>
                        <a:t>Tăng sức mạnh dự đoán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3359"/>
                        </a:lnSpc>
                        <a:defRPr/>
                      </a:pPr>
                      <a:r>
                        <a:rPr lang="en-US" sz="2399">
                          <a:solidFill>
                            <a:srgbClr val="000000"/>
                          </a:solidFill>
                          <a:latin typeface="Josefin Sans Regular"/>
                        </a:rPr>
                        <a:t>n_estimators: chỉ định số cây trong rừng trước khi lấy phiếu bầu hoặc giá trị trung bình của các dự đoán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Josefin Sans Regular"/>
                        </a:rPr>
                        <a:t>max_features: chỉ định số lượng biến đầu vào tối đa được sử dụng để xây dựng các cây quyết định trong mô hình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Josefin Sans Regular"/>
                        </a:rPr>
                        <a:t>min_sample_leaf:  giúp xác định số lượng lá tối thiểu cần thiết để tách một nút bên trong.</a:t>
                      </a:r>
                      <a:endParaRPr lang="en-US" sz="1100"/>
                    </a:p>
                    <a:p>
                      <a:pPr>
                        <a:lnSpc>
                          <a:spcPts val="3359"/>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3986504">
                <a:tc>
                  <a:txBody>
                    <a:bodyPr/>
                    <a:lstStyle/>
                    <a:p>
                      <a:pPr algn="l">
                        <a:lnSpc>
                          <a:spcPts val="3359"/>
                        </a:lnSpc>
                        <a:defRPr/>
                      </a:pPr>
                      <a:r>
                        <a:rPr lang="en-US" sz="2399">
                          <a:solidFill>
                            <a:srgbClr val="000000"/>
                          </a:solidFill>
                          <a:latin typeface="Josefin Sans Regular Bold"/>
                        </a:rPr>
                        <a:t>Tăng tốc độ của mô hình</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Josefin Sans Regular"/>
                        </a:rPr>
                        <a:t>n_jobs: chỉ định số lượng bộ xử lý được phép sử dụng. Nếu giá trị là 1, chỉ có thể sử dụng một bộ xử lý, trong khi giá trị "-1" có nghĩa là không có giới hạn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endParaRPr lang="en-US" sz="1100"/>
                    </a:p>
                    <a:p>
                      <a:pPr>
                        <a:lnSpc>
                          <a:spcPts val="3359"/>
                        </a:lnSpc>
                      </a:pPr>
                      <a:r>
                        <a:rPr lang="en-US" sz="2399">
                          <a:solidFill>
                            <a:srgbClr val="000000"/>
                          </a:solidFill>
                          <a:latin typeface="Josefin Sans Regular"/>
                        </a:rPr>
                        <a:t>random_state:  đảm bảo rằng mô hình sẽ tạo ra cùng một kết quả khi nó được huấn luyện trên cùng một dữ liệu và với cùng một siêu tham số.</a:t>
                      </a:r>
                    </a:p>
                    <a:p>
                      <a:pPr>
                        <a:lnSpc>
                          <a:spcPts val="3359"/>
                        </a:lnSpc>
                      </a:pPr>
                      <a:endParaRPr lang="en-US" sz="2399">
                        <a:solidFill>
                          <a:srgbClr val="000000"/>
                        </a:solidFill>
                        <a:latin typeface="Josefin Sans Regular"/>
                      </a:endParaRP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Josefin Sans Regular"/>
                        </a:rPr>
                        <a:t>oob_score: là một phương pháp xác thực chéo random forest, trong đó khoảng một phần dữ liệu không được sử dụng để đào tạo mô hình và có thể được sử dụng để đánh giá hiệu suất của nó</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3885823" y="759460"/>
            <a:ext cx="11954571" cy="481330"/>
          </a:xfrm>
          <a:prstGeom prst="rect">
            <a:avLst/>
          </a:prstGeom>
        </p:spPr>
        <p:txBody>
          <a:bodyPr lIns="0" tIns="0" rIns="0" bIns="0" rtlCol="0" anchor="t">
            <a:spAutoFit/>
          </a:bodyPr>
          <a:lstStyle/>
          <a:p>
            <a:pPr algn="ctr">
              <a:lnSpc>
                <a:spcPts val="3919"/>
              </a:lnSpc>
            </a:pPr>
            <a:r>
              <a:rPr lang="en-US" sz="2800">
                <a:solidFill>
                  <a:srgbClr val="3B4C42"/>
                </a:solidFill>
                <a:latin typeface="Josefin Sans Regular"/>
              </a:rPr>
              <a:t>CÁC SIÊU THAM SỐ QUAN TRỌNG TRONG XÂY DỰNG MÔ HÌNH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4300" y="3613961"/>
            <a:ext cx="857480" cy="8574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4206" y="3613961"/>
            <a:ext cx="857480" cy="857480"/>
          </a:xfrm>
          <a:prstGeom prst="rect">
            <a:avLst/>
          </a:prstGeom>
        </p:spPr>
      </p:pic>
      <p:sp>
        <p:nvSpPr>
          <p:cNvPr id="4" name="TextBox 4"/>
          <p:cNvSpPr txBox="1"/>
          <p:nvPr/>
        </p:nvSpPr>
        <p:spPr>
          <a:xfrm>
            <a:off x="1028700" y="945515"/>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KIỂM ĐỊNH MÔ HÌNH</a:t>
            </a:r>
          </a:p>
        </p:txBody>
      </p:sp>
      <p:sp>
        <p:nvSpPr>
          <p:cNvPr id="5" name="TextBox 5"/>
          <p:cNvSpPr txBox="1"/>
          <p:nvPr/>
        </p:nvSpPr>
        <p:spPr>
          <a:xfrm>
            <a:off x="3071628" y="2843488"/>
            <a:ext cx="4822824" cy="586529"/>
          </a:xfrm>
          <a:prstGeom prst="rect">
            <a:avLst/>
          </a:prstGeom>
        </p:spPr>
        <p:txBody>
          <a:bodyPr lIns="0" tIns="0" rIns="0" bIns="0" rtlCol="0" anchor="t">
            <a:spAutoFit/>
          </a:bodyPr>
          <a:lstStyle/>
          <a:p>
            <a:pPr algn="ctr">
              <a:lnSpc>
                <a:spcPts val="4532"/>
              </a:lnSpc>
            </a:pPr>
            <a:r>
              <a:rPr lang="en-US" sz="4047">
                <a:solidFill>
                  <a:srgbClr val="000000"/>
                </a:solidFill>
                <a:latin typeface="Glacial Indifference Bold"/>
              </a:rPr>
              <a:t>CLASSIFICATION</a:t>
            </a:r>
          </a:p>
        </p:txBody>
      </p:sp>
      <p:sp>
        <p:nvSpPr>
          <p:cNvPr id="6" name="TextBox 6"/>
          <p:cNvSpPr txBox="1"/>
          <p:nvPr/>
        </p:nvSpPr>
        <p:spPr>
          <a:xfrm>
            <a:off x="10071534" y="2843488"/>
            <a:ext cx="4822824" cy="586529"/>
          </a:xfrm>
          <a:prstGeom prst="rect">
            <a:avLst/>
          </a:prstGeom>
        </p:spPr>
        <p:txBody>
          <a:bodyPr lIns="0" tIns="0" rIns="0" bIns="0" rtlCol="0" anchor="t">
            <a:spAutoFit/>
          </a:bodyPr>
          <a:lstStyle/>
          <a:p>
            <a:pPr algn="ctr">
              <a:lnSpc>
                <a:spcPts val="4532"/>
              </a:lnSpc>
            </a:pPr>
            <a:r>
              <a:rPr lang="en-US" sz="4047">
                <a:solidFill>
                  <a:srgbClr val="000000"/>
                </a:solidFill>
                <a:latin typeface="Glacial Indifference Bold"/>
              </a:rPr>
              <a:t>REGRESSION</a:t>
            </a:r>
          </a:p>
        </p:txBody>
      </p:sp>
      <p:grpSp>
        <p:nvGrpSpPr>
          <p:cNvPr id="7" name="Group 7"/>
          <p:cNvGrpSpPr/>
          <p:nvPr/>
        </p:nvGrpSpPr>
        <p:grpSpPr>
          <a:xfrm>
            <a:off x="2615311" y="5143500"/>
            <a:ext cx="5735459" cy="4114800"/>
            <a:chOff x="0" y="0"/>
            <a:chExt cx="1520559" cy="1090897"/>
          </a:xfrm>
        </p:grpSpPr>
        <p:sp>
          <p:nvSpPr>
            <p:cNvPr id="8" name="Freeform 8"/>
            <p:cNvSpPr/>
            <p:nvPr/>
          </p:nvSpPr>
          <p:spPr>
            <a:xfrm>
              <a:off x="0" y="0"/>
              <a:ext cx="1520559" cy="1090897"/>
            </a:xfrm>
            <a:custGeom>
              <a:avLst/>
              <a:gdLst/>
              <a:ahLst/>
              <a:cxnLst/>
              <a:rect l="l" t="t" r="r" b="b"/>
              <a:pathLst>
                <a:path w="1520559" h="1090897">
                  <a:moveTo>
                    <a:pt x="68842" y="0"/>
                  </a:moveTo>
                  <a:lnTo>
                    <a:pt x="1451717" y="0"/>
                  </a:lnTo>
                  <a:cubicBezTo>
                    <a:pt x="1489737" y="0"/>
                    <a:pt x="1520559" y="30821"/>
                    <a:pt x="1520559" y="68842"/>
                  </a:cubicBezTo>
                  <a:lnTo>
                    <a:pt x="1520559" y="1022055"/>
                  </a:lnTo>
                  <a:cubicBezTo>
                    <a:pt x="1520559" y="1060076"/>
                    <a:pt x="1489737" y="1090897"/>
                    <a:pt x="1451717" y="1090897"/>
                  </a:cubicBezTo>
                  <a:lnTo>
                    <a:pt x="68842" y="1090897"/>
                  </a:lnTo>
                  <a:cubicBezTo>
                    <a:pt x="30821" y="1090897"/>
                    <a:pt x="0" y="1060076"/>
                    <a:pt x="0" y="1022055"/>
                  </a:cubicBezTo>
                  <a:lnTo>
                    <a:pt x="0" y="68842"/>
                  </a:lnTo>
                  <a:cubicBezTo>
                    <a:pt x="0" y="30821"/>
                    <a:pt x="30821" y="0"/>
                    <a:pt x="68842" y="0"/>
                  </a:cubicBezTo>
                  <a:close/>
                </a:path>
              </a:pathLst>
            </a:custGeom>
            <a:solidFill>
              <a:srgbClr val="F1D5BE"/>
            </a:solidFill>
            <a:ln>
              <a:noFill/>
            </a:ln>
          </p:spPr>
        </p:sp>
        <p:sp>
          <p:nvSpPr>
            <p:cNvPr id="9" name="TextBox 9"/>
            <p:cNvSpPr txBox="1"/>
            <p:nvPr/>
          </p:nvSpPr>
          <p:spPr>
            <a:xfrm>
              <a:off x="0" y="-57150"/>
              <a:ext cx="812800" cy="869950"/>
            </a:xfrm>
            <a:prstGeom prst="rect">
              <a:avLst/>
            </a:prstGeom>
          </p:spPr>
          <p:txBody>
            <a:bodyPr lIns="49410" tIns="49410" rIns="49410" bIns="49410" rtlCol="0" anchor="ctr"/>
            <a:lstStyle/>
            <a:p>
              <a:pPr algn="ctr">
                <a:lnSpc>
                  <a:spcPts val="3640"/>
                </a:lnSpc>
              </a:pPr>
              <a:r>
                <a:rPr lang="en-US" sz="2600">
                  <a:solidFill>
                    <a:srgbClr val="000000"/>
                  </a:solidFill>
                  <a:latin typeface="Asap Regular"/>
                </a:rPr>
                <a:t>Confusion matrix</a:t>
              </a:r>
            </a:p>
            <a:p>
              <a:pPr algn="ctr">
                <a:lnSpc>
                  <a:spcPts val="3640"/>
                </a:lnSpc>
              </a:pPr>
              <a:r>
                <a:rPr lang="en-US" sz="2600">
                  <a:solidFill>
                    <a:srgbClr val="000000"/>
                  </a:solidFill>
                  <a:latin typeface="Asap Regular"/>
                </a:rPr>
                <a:t>Precision, Recall, F-measure</a:t>
              </a:r>
            </a:p>
            <a:p>
              <a:pPr algn="ctr">
                <a:lnSpc>
                  <a:spcPts val="3640"/>
                </a:lnSpc>
              </a:pPr>
              <a:r>
                <a:rPr lang="en-US" sz="2600">
                  <a:solidFill>
                    <a:srgbClr val="000000"/>
                  </a:solidFill>
                  <a:latin typeface="Asap Regular"/>
                </a:rPr>
                <a:t>ROC curve, AUC</a:t>
              </a:r>
            </a:p>
            <a:p>
              <a:pPr marL="0" lvl="0" indent="0" algn="ctr">
                <a:lnSpc>
                  <a:spcPts val="3640"/>
                </a:lnSpc>
                <a:spcBef>
                  <a:spcPct val="0"/>
                </a:spcBef>
              </a:pPr>
              <a:r>
                <a:rPr lang="en-US" sz="2600">
                  <a:solidFill>
                    <a:srgbClr val="000000"/>
                  </a:solidFill>
                  <a:latin typeface="Asap Regular"/>
                </a:rPr>
                <a:t>...</a:t>
              </a:r>
            </a:p>
          </p:txBody>
        </p:sp>
      </p:grpSp>
      <p:grpSp>
        <p:nvGrpSpPr>
          <p:cNvPr id="10" name="Group 10"/>
          <p:cNvGrpSpPr/>
          <p:nvPr/>
        </p:nvGrpSpPr>
        <p:grpSpPr>
          <a:xfrm>
            <a:off x="9615216" y="5143500"/>
            <a:ext cx="5735459" cy="4114800"/>
            <a:chOff x="0" y="0"/>
            <a:chExt cx="1520559" cy="1090897"/>
          </a:xfrm>
        </p:grpSpPr>
        <p:sp>
          <p:nvSpPr>
            <p:cNvPr id="11" name="Freeform 11"/>
            <p:cNvSpPr/>
            <p:nvPr/>
          </p:nvSpPr>
          <p:spPr>
            <a:xfrm>
              <a:off x="0" y="0"/>
              <a:ext cx="1520559" cy="1090897"/>
            </a:xfrm>
            <a:custGeom>
              <a:avLst/>
              <a:gdLst/>
              <a:ahLst/>
              <a:cxnLst/>
              <a:rect l="l" t="t" r="r" b="b"/>
              <a:pathLst>
                <a:path w="1520559" h="1090897">
                  <a:moveTo>
                    <a:pt x="68842" y="0"/>
                  </a:moveTo>
                  <a:lnTo>
                    <a:pt x="1451717" y="0"/>
                  </a:lnTo>
                  <a:cubicBezTo>
                    <a:pt x="1489737" y="0"/>
                    <a:pt x="1520559" y="30821"/>
                    <a:pt x="1520559" y="68842"/>
                  </a:cubicBezTo>
                  <a:lnTo>
                    <a:pt x="1520559" y="1022055"/>
                  </a:lnTo>
                  <a:cubicBezTo>
                    <a:pt x="1520559" y="1060076"/>
                    <a:pt x="1489737" y="1090897"/>
                    <a:pt x="1451717" y="1090897"/>
                  </a:cubicBezTo>
                  <a:lnTo>
                    <a:pt x="68842" y="1090897"/>
                  </a:lnTo>
                  <a:cubicBezTo>
                    <a:pt x="30821" y="1090897"/>
                    <a:pt x="0" y="1060076"/>
                    <a:pt x="0" y="1022055"/>
                  </a:cubicBezTo>
                  <a:lnTo>
                    <a:pt x="0" y="68842"/>
                  </a:lnTo>
                  <a:cubicBezTo>
                    <a:pt x="0" y="30821"/>
                    <a:pt x="30821" y="0"/>
                    <a:pt x="68842" y="0"/>
                  </a:cubicBezTo>
                  <a:close/>
                </a:path>
              </a:pathLst>
            </a:custGeom>
            <a:solidFill>
              <a:srgbClr val="F1D5BE"/>
            </a:solidFill>
            <a:ln>
              <a:noFill/>
            </a:ln>
          </p:spPr>
        </p:sp>
        <p:sp>
          <p:nvSpPr>
            <p:cNvPr id="12" name="TextBox 12"/>
            <p:cNvSpPr txBox="1"/>
            <p:nvPr/>
          </p:nvSpPr>
          <p:spPr>
            <a:xfrm>
              <a:off x="0" y="-57150"/>
              <a:ext cx="812800" cy="869950"/>
            </a:xfrm>
            <a:prstGeom prst="rect">
              <a:avLst/>
            </a:prstGeom>
          </p:spPr>
          <p:txBody>
            <a:bodyPr lIns="49410" tIns="49410" rIns="49410" bIns="49410" rtlCol="0" anchor="ctr"/>
            <a:lstStyle/>
            <a:p>
              <a:pPr algn="ctr">
                <a:lnSpc>
                  <a:spcPts val="3640"/>
                </a:lnSpc>
              </a:pPr>
              <a:r>
                <a:rPr lang="en-US" sz="2600">
                  <a:solidFill>
                    <a:srgbClr val="000000"/>
                  </a:solidFill>
                  <a:latin typeface="Asap Regular"/>
                </a:rPr>
                <a:t>R-squared</a:t>
              </a:r>
            </a:p>
            <a:p>
              <a:pPr algn="ctr">
                <a:lnSpc>
                  <a:spcPts val="3640"/>
                </a:lnSpc>
              </a:pPr>
              <a:r>
                <a:rPr lang="en-US" sz="2600">
                  <a:solidFill>
                    <a:srgbClr val="000000"/>
                  </a:solidFill>
                  <a:latin typeface="Asap Regular"/>
                </a:rPr>
                <a:t>MSE/ RMSE</a:t>
              </a:r>
            </a:p>
            <a:p>
              <a:pPr algn="ctr">
                <a:lnSpc>
                  <a:spcPts val="3640"/>
                </a:lnSpc>
              </a:pPr>
              <a:r>
                <a:rPr lang="en-US" sz="2600">
                  <a:solidFill>
                    <a:srgbClr val="000000"/>
                  </a:solidFill>
                  <a:latin typeface="Asap Regular"/>
                </a:rPr>
                <a:t>MAE</a:t>
              </a:r>
            </a:p>
            <a:p>
              <a:pPr marL="0" lvl="0" indent="0" algn="ctr">
                <a:lnSpc>
                  <a:spcPts val="3640"/>
                </a:lnSpc>
                <a:spcBef>
                  <a:spcPct val="0"/>
                </a:spcBef>
              </a:pPr>
              <a:r>
                <a:rPr lang="en-US" sz="2600">
                  <a:solidFill>
                    <a:srgbClr val="000000"/>
                  </a:solidFill>
                  <a:latin typeface="Asap Regular"/>
                </a:rPr>
                <a:t>...</a:t>
              </a: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42273" y="5248849"/>
            <a:ext cx="3714569" cy="503815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384" y="8310966"/>
            <a:ext cx="3177832" cy="1976034"/>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15694" y="-52374"/>
            <a:ext cx="1598782" cy="21291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grpSp>
        <p:nvGrpSpPr>
          <p:cNvPr id="2" name="Group 2"/>
          <p:cNvGrpSpPr/>
          <p:nvPr/>
        </p:nvGrpSpPr>
        <p:grpSpPr>
          <a:xfrm>
            <a:off x="2615311" y="4240298"/>
            <a:ext cx="5735459" cy="4767038"/>
            <a:chOff x="0" y="0"/>
            <a:chExt cx="1520559" cy="1263815"/>
          </a:xfrm>
        </p:grpSpPr>
        <p:sp>
          <p:nvSpPr>
            <p:cNvPr id="3" name="Freeform 3"/>
            <p:cNvSpPr/>
            <p:nvPr/>
          </p:nvSpPr>
          <p:spPr>
            <a:xfrm>
              <a:off x="0" y="0"/>
              <a:ext cx="1520559" cy="1263815"/>
            </a:xfrm>
            <a:custGeom>
              <a:avLst/>
              <a:gdLst/>
              <a:ahLst/>
              <a:cxnLst/>
              <a:rect l="l" t="t" r="r" b="b"/>
              <a:pathLst>
                <a:path w="1520559" h="1263815">
                  <a:moveTo>
                    <a:pt x="68842" y="0"/>
                  </a:moveTo>
                  <a:lnTo>
                    <a:pt x="1451717" y="0"/>
                  </a:lnTo>
                  <a:cubicBezTo>
                    <a:pt x="1489737" y="0"/>
                    <a:pt x="1520559" y="30821"/>
                    <a:pt x="1520559" y="68842"/>
                  </a:cubicBezTo>
                  <a:lnTo>
                    <a:pt x="1520559" y="1194974"/>
                  </a:lnTo>
                  <a:cubicBezTo>
                    <a:pt x="1520559" y="1232994"/>
                    <a:pt x="1489737" y="1263815"/>
                    <a:pt x="1451717" y="1263815"/>
                  </a:cubicBezTo>
                  <a:lnTo>
                    <a:pt x="68842" y="1263815"/>
                  </a:lnTo>
                  <a:cubicBezTo>
                    <a:pt x="30821" y="1263815"/>
                    <a:pt x="0" y="1232994"/>
                    <a:pt x="0" y="1194974"/>
                  </a:cubicBezTo>
                  <a:lnTo>
                    <a:pt x="0" y="68842"/>
                  </a:lnTo>
                  <a:cubicBezTo>
                    <a:pt x="0" y="30821"/>
                    <a:pt x="30821" y="0"/>
                    <a:pt x="68842" y="0"/>
                  </a:cubicBezTo>
                  <a:close/>
                </a:path>
              </a:pathLst>
            </a:custGeom>
            <a:solidFill>
              <a:srgbClr val="F1D5BE"/>
            </a:solidFill>
            <a:ln>
              <a:noFill/>
            </a:ln>
          </p:spPr>
        </p:sp>
        <p:sp>
          <p:nvSpPr>
            <p:cNvPr id="4" name="TextBox 4"/>
            <p:cNvSpPr txBox="1"/>
            <p:nvPr/>
          </p:nvSpPr>
          <p:spPr>
            <a:xfrm>
              <a:off x="0" y="-57150"/>
              <a:ext cx="812800" cy="869950"/>
            </a:xfrm>
            <a:prstGeom prst="rect">
              <a:avLst/>
            </a:prstGeom>
          </p:spPr>
          <p:txBody>
            <a:bodyPr lIns="49410" tIns="49410" rIns="49410" bIns="49410" rtlCol="0" anchor="ctr"/>
            <a:lstStyle/>
            <a:p>
              <a:pPr marL="561663" lvl="1" indent="-280831">
                <a:lnSpc>
                  <a:spcPts val="3642"/>
                </a:lnSpc>
                <a:buFont typeface="Arial"/>
                <a:buChar char="•"/>
              </a:pPr>
              <a:r>
                <a:rPr lang="en-US" sz="2601">
                  <a:solidFill>
                    <a:srgbClr val="000000"/>
                  </a:solidFill>
                  <a:latin typeface="Josefin Sans Regular"/>
                </a:rPr>
                <a:t>Hạn chế overfitting của giải thuật gốc - Decision Tree</a:t>
              </a:r>
            </a:p>
            <a:p>
              <a:pPr marL="561663" lvl="1" indent="-280831">
                <a:lnSpc>
                  <a:spcPts val="3642"/>
                </a:lnSpc>
                <a:buFont typeface="Arial"/>
                <a:buChar char="•"/>
              </a:pPr>
              <a:r>
                <a:rPr lang="en-US" sz="2601">
                  <a:solidFill>
                    <a:srgbClr val="000000"/>
                  </a:solidFill>
                  <a:latin typeface="Josefin Sans Regular"/>
                </a:rPr>
                <a:t>Xử lý high-dimensional data hiệu quả</a:t>
              </a:r>
            </a:p>
            <a:p>
              <a:pPr marL="561663" lvl="1" indent="-280831">
                <a:lnSpc>
                  <a:spcPts val="3642"/>
                </a:lnSpc>
                <a:buFont typeface="Arial"/>
                <a:buChar char="•"/>
              </a:pPr>
              <a:r>
                <a:rPr lang="en-US" sz="2601">
                  <a:solidFill>
                    <a:srgbClr val="000000"/>
                  </a:solidFill>
                  <a:latin typeface="Josefin Sans Regular"/>
                </a:rPr>
                <a:t>Đa chức năng (phân loại và hồi quy)</a:t>
              </a:r>
            </a:p>
            <a:p>
              <a:pPr marL="561663" lvl="1" indent="-280831">
                <a:lnSpc>
                  <a:spcPts val="3642"/>
                </a:lnSpc>
                <a:buFont typeface="Arial"/>
                <a:buChar char="•"/>
              </a:pPr>
              <a:r>
                <a:rPr lang="en-US" sz="2601">
                  <a:solidFill>
                    <a:srgbClr val="000000"/>
                  </a:solidFill>
                  <a:latin typeface="Josefin Sans Regular"/>
                </a:rPr>
                <a:t>Dễ dàng đánh giá được biến quan trọng</a:t>
              </a:r>
            </a:p>
            <a:p>
              <a:pPr marL="561663" lvl="1" indent="-280831" algn="l">
                <a:lnSpc>
                  <a:spcPts val="3642"/>
                </a:lnSpc>
                <a:buFont typeface="Arial"/>
                <a:buChar char="•"/>
              </a:pPr>
              <a:r>
                <a:rPr lang="en-US" sz="2601">
                  <a:solidFill>
                    <a:srgbClr val="000000"/>
                  </a:solidFill>
                  <a:latin typeface="Josefin Sans Regular"/>
                </a:rPr>
                <a:t>Xử lý được dataset có missing-value</a:t>
              </a:r>
            </a:p>
          </p:txBody>
        </p:sp>
      </p:grpSp>
      <p:grpSp>
        <p:nvGrpSpPr>
          <p:cNvPr id="5" name="Group 5"/>
          <p:cNvGrpSpPr/>
          <p:nvPr/>
        </p:nvGrpSpPr>
        <p:grpSpPr>
          <a:xfrm>
            <a:off x="9615216" y="4240298"/>
            <a:ext cx="5735459" cy="5443566"/>
            <a:chOff x="0" y="0"/>
            <a:chExt cx="1520559" cy="1443173"/>
          </a:xfrm>
        </p:grpSpPr>
        <p:sp>
          <p:nvSpPr>
            <p:cNvPr id="6" name="Freeform 6"/>
            <p:cNvSpPr/>
            <p:nvPr/>
          </p:nvSpPr>
          <p:spPr>
            <a:xfrm>
              <a:off x="0" y="0"/>
              <a:ext cx="1520559" cy="1443173"/>
            </a:xfrm>
            <a:custGeom>
              <a:avLst/>
              <a:gdLst/>
              <a:ahLst/>
              <a:cxnLst/>
              <a:rect l="l" t="t" r="r" b="b"/>
              <a:pathLst>
                <a:path w="1520559" h="1443173">
                  <a:moveTo>
                    <a:pt x="68842" y="0"/>
                  </a:moveTo>
                  <a:lnTo>
                    <a:pt x="1451717" y="0"/>
                  </a:lnTo>
                  <a:cubicBezTo>
                    <a:pt x="1489737" y="0"/>
                    <a:pt x="1520559" y="30821"/>
                    <a:pt x="1520559" y="68842"/>
                  </a:cubicBezTo>
                  <a:lnTo>
                    <a:pt x="1520559" y="1374332"/>
                  </a:lnTo>
                  <a:cubicBezTo>
                    <a:pt x="1520559" y="1412352"/>
                    <a:pt x="1489737" y="1443173"/>
                    <a:pt x="1451717" y="1443173"/>
                  </a:cubicBezTo>
                  <a:lnTo>
                    <a:pt x="68842" y="1443173"/>
                  </a:lnTo>
                  <a:cubicBezTo>
                    <a:pt x="30821" y="1443173"/>
                    <a:pt x="0" y="1412352"/>
                    <a:pt x="0" y="1374332"/>
                  </a:cubicBezTo>
                  <a:lnTo>
                    <a:pt x="0" y="68842"/>
                  </a:lnTo>
                  <a:cubicBezTo>
                    <a:pt x="0" y="30821"/>
                    <a:pt x="30821" y="0"/>
                    <a:pt x="68842" y="0"/>
                  </a:cubicBezTo>
                  <a:close/>
                </a:path>
              </a:pathLst>
            </a:custGeom>
            <a:solidFill>
              <a:srgbClr val="F1D5BE"/>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marL="561663" lvl="1" indent="-280831">
                <a:lnSpc>
                  <a:spcPts val="3642"/>
                </a:lnSpc>
                <a:buFont typeface="Arial"/>
                <a:buChar char="•"/>
              </a:pPr>
              <a:r>
                <a:rPr lang="en-US" sz="2601">
                  <a:solidFill>
                    <a:srgbClr val="000000"/>
                  </a:solidFill>
                  <a:latin typeface="Josefin Sans Regular"/>
                </a:rPr>
                <a:t>Thời gian là yếu tố đánh đổi khi xây dựng mô hình với nhiều cây quyết định</a:t>
              </a:r>
            </a:p>
            <a:p>
              <a:pPr marL="561663" lvl="1" indent="-280831">
                <a:lnSpc>
                  <a:spcPts val="3642"/>
                </a:lnSpc>
                <a:buFont typeface="Arial"/>
                <a:buChar char="•"/>
              </a:pPr>
              <a:r>
                <a:rPr lang="en-US" sz="2601">
                  <a:solidFill>
                    <a:srgbClr val="000000"/>
                  </a:solidFill>
                  <a:latin typeface="Josefin Sans Regular"/>
                </a:rPr>
                <a:t>Kém hiệu quả với các dataset nhỏ hoặc low-dimensional data</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2273" y="5248849"/>
            <a:ext cx="3714569" cy="503815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384" y="8310966"/>
            <a:ext cx="3177832" cy="1976034"/>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15694" y="-52374"/>
            <a:ext cx="1598782" cy="212912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083143" y="3201843"/>
            <a:ext cx="799795" cy="857480"/>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035565" y="3201843"/>
            <a:ext cx="894762" cy="857480"/>
          </a:xfrm>
          <a:prstGeom prst="rect">
            <a:avLst/>
          </a:prstGeom>
        </p:spPr>
      </p:pic>
      <p:sp>
        <p:nvSpPr>
          <p:cNvPr id="13" name="TextBox 13"/>
          <p:cNvSpPr txBox="1"/>
          <p:nvPr/>
        </p:nvSpPr>
        <p:spPr>
          <a:xfrm>
            <a:off x="1028700" y="945515"/>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ƯU NHƯỢC ĐIỂM CỦA MÔ HÌNH</a:t>
            </a:r>
          </a:p>
        </p:txBody>
      </p:sp>
      <p:sp>
        <p:nvSpPr>
          <p:cNvPr id="14" name="TextBox 14"/>
          <p:cNvSpPr txBox="1"/>
          <p:nvPr/>
        </p:nvSpPr>
        <p:spPr>
          <a:xfrm>
            <a:off x="3071628" y="2412786"/>
            <a:ext cx="4822824" cy="614172"/>
          </a:xfrm>
          <a:prstGeom prst="rect">
            <a:avLst/>
          </a:prstGeom>
        </p:spPr>
        <p:txBody>
          <a:bodyPr lIns="0" tIns="0" rIns="0" bIns="0" rtlCol="0" anchor="t">
            <a:spAutoFit/>
          </a:bodyPr>
          <a:lstStyle/>
          <a:p>
            <a:pPr algn="ctr">
              <a:lnSpc>
                <a:spcPts val="4704"/>
              </a:lnSpc>
            </a:pPr>
            <a:r>
              <a:rPr lang="en-US" sz="4200">
                <a:solidFill>
                  <a:srgbClr val="000000"/>
                </a:solidFill>
                <a:latin typeface="Glacial Indifference Bold"/>
              </a:rPr>
              <a:t>ƯU ĐIỂM</a:t>
            </a:r>
          </a:p>
        </p:txBody>
      </p:sp>
      <p:sp>
        <p:nvSpPr>
          <p:cNvPr id="15" name="TextBox 15"/>
          <p:cNvSpPr txBox="1"/>
          <p:nvPr/>
        </p:nvSpPr>
        <p:spPr>
          <a:xfrm>
            <a:off x="10071534" y="2412786"/>
            <a:ext cx="4822824" cy="614172"/>
          </a:xfrm>
          <a:prstGeom prst="rect">
            <a:avLst/>
          </a:prstGeom>
        </p:spPr>
        <p:txBody>
          <a:bodyPr lIns="0" tIns="0" rIns="0" bIns="0" rtlCol="0" anchor="t">
            <a:spAutoFit/>
          </a:bodyPr>
          <a:lstStyle/>
          <a:p>
            <a:pPr algn="ctr">
              <a:lnSpc>
                <a:spcPts val="4704"/>
              </a:lnSpc>
            </a:pPr>
            <a:r>
              <a:rPr lang="en-US" sz="4200">
                <a:solidFill>
                  <a:srgbClr val="000000"/>
                </a:solidFill>
                <a:latin typeface="Glacial Indifference Bold"/>
              </a:rPr>
              <a:t>NHƯỢC ĐIỂM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44146" y="1045635"/>
            <a:ext cx="5424083" cy="8195730"/>
            <a:chOff x="0" y="0"/>
            <a:chExt cx="7232111" cy="10927641"/>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847765" y="1847765"/>
              <a:ext cx="10927641" cy="7232111"/>
            </a:xfrm>
            <a:prstGeom prst="rect">
              <a:avLst/>
            </a:prstGeom>
          </p:spPr>
        </p:pic>
        <p:grpSp>
          <p:nvGrpSpPr>
            <p:cNvPr id="4" name="Group 4"/>
            <p:cNvGrpSpPr/>
            <p:nvPr/>
          </p:nvGrpSpPr>
          <p:grpSpPr>
            <a:xfrm>
              <a:off x="370552" y="333306"/>
              <a:ext cx="6496877" cy="10254850"/>
              <a:chOff x="0" y="0"/>
              <a:chExt cx="22417337" cy="35384143"/>
            </a:xfrm>
          </p:grpSpPr>
          <p:sp>
            <p:nvSpPr>
              <p:cNvPr id="5" name="Freeform 5"/>
              <p:cNvSpPr/>
              <p:nvPr/>
            </p:nvSpPr>
            <p:spPr>
              <a:xfrm>
                <a:off x="72390" y="72390"/>
                <a:ext cx="22272556" cy="35239362"/>
              </a:xfrm>
              <a:custGeom>
                <a:avLst/>
                <a:gdLst/>
                <a:ahLst/>
                <a:cxnLst/>
                <a:rect l="l" t="t" r="r" b="b"/>
                <a:pathLst>
                  <a:path w="22272556" h="35239362">
                    <a:moveTo>
                      <a:pt x="0" y="0"/>
                    </a:moveTo>
                    <a:lnTo>
                      <a:pt x="22272556" y="0"/>
                    </a:lnTo>
                    <a:lnTo>
                      <a:pt x="22272556" y="35239362"/>
                    </a:lnTo>
                    <a:lnTo>
                      <a:pt x="0" y="35239362"/>
                    </a:lnTo>
                    <a:lnTo>
                      <a:pt x="0" y="0"/>
                    </a:lnTo>
                    <a:close/>
                  </a:path>
                </a:pathLst>
              </a:custGeom>
              <a:solidFill>
                <a:srgbClr val="F7F4E6"/>
              </a:solidFill>
            </p:spPr>
          </p:sp>
          <p:sp>
            <p:nvSpPr>
              <p:cNvPr id="6" name="Freeform 6"/>
              <p:cNvSpPr/>
              <p:nvPr/>
            </p:nvSpPr>
            <p:spPr>
              <a:xfrm>
                <a:off x="0" y="0"/>
                <a:ext cx="22417337" cy="35384144"/>
              </a:xfrm>
              <a:custGeom>
                <a:avLst/>
                <a:gdLst/>
                <a:ahLst/>
                <a:cxnLst/>
                <a:rect l="l" t="t" r="r" b="b"/>
                <a:pathLst>
                  <a:path w="22417337" h="35384144">
                    <a:moveTo>
                      <a:pt x="22272557" y="35239362"/>
                    </a:moveTo>
                    <a:lnTo>
                      <a:pt x="22417337" y="35239362"/>
                    </a:lnTo>
                    <a:lnTo>
                      <a:pt x="22417337" y="35384144"/>
                    </a:lnTo>
                    <a:lnTo>
                      <a:pt x="22272557" y="35384144"/>
                    </a:lnTo>
                    <a:lnTo>
                      <a:pt x="22272557" y="35239362"/>
                    </a:lnTo>
                    <a:close/>
                    <a:moveTo>
                      <a:pt x="0" y="144780"/>
                    </a:moveTo>
                    <a:lnTo>
                      <a:pt x="144780" y="144780"/>
                    </a:lnTo>
                    <a:lnTo>
                      <a:pt x="144780" y="35239362"/>
                    </a:lnTo>
                    <a:lnTo>
                      <a:pt x="0" y="35239362"/>
                    </a:lnTo>
                    <a:lnTo>
                      <a:pt x="0" y="144780"/>
                    </a:lnTo>
                    <a:close/>
                    <a:moveTo>
                      <a:pt x="0" y="35239362"/>
                    </a:moveTo>
                    <a:lnTo>
                      <a:pt x="144780" y="35239362"/>
                    </a:lnTo>
                    <a:lnTo>
                      <a:pt x="144780" y="35384144"/>
                    </a:lnTo>
                    <a:lnTo>
                      <a:pt x="0" y="35384144"/>
                    </a:lnTo>
                    <a:lnTo>
                      <a:pt x="0" y="35239362"/>
                    </a:lnTo>
                    <a:close/>
                    <a:moveTo>
                      <a:pt x="22272557" y="144780"/>
                    </a:moveTo>
                    <a:lnTo>
                      <a:pt x="22417337" y="144780"/>
                    </a:lnTo>
                    <a:lnTo>
                      <a:pt x="22417337" y="35239362"/>
                    </a:lnTo>
                    <a:lnTo>
                      <a:pt x="22272557" y="35239362"/>
                    </a:lnTo>
                    <a:lnTo>
                      <a:pt x="22272557" y="144780"/>
                    </a:lnTo>
                    <a:close/>
                    <a:moveTo>
                      <a:pt x="144780" y="35239362"/>
                    </a:moveTo>
                    <a:lnTo>
                      <a:pt x="22272557" y="35239362"/>
                    </a:lnTo>
                    <a:lnTo>
                      <a:pt x="22272557" y="35384144"/>
                    </a:lnTo>
                    <a:lnTo>
                      <a:pt x="144780" y="35384144"/>
                    </a:lnTo>
                    <a:lnTo>
                      <a:pt x="144780" y="35239362"/>
                    </a:lnTo>
                    <a:close/>
                    <a:moveTo>
                      <a:pt x="22272557" y="0"/>
                    </a:moveTo>
                    <a:lnTo>
                      <a:pt x="22417337" y="0"/>
                    </a:lnTo>
                    <a:lnTo>
                      <a:pt x="22417337" y="144780"/>
                    </a:lnTo>
                    <a:lnTo>
                      <a:pt x="22272557" y="144780"/>
                    </a:lnTo>
                    <a:lnTo>
                      <a:pt x="22272557" y="0"/>
                    </a:lnTo>
                    <a:close/>
                    <a:moveTo>
                      <a:pt x="0" y="0"/>
                    </a:moveTo>
                    <a:lnTo>
                      <a:pt x="144780" y="0"/>
                    </a:lnTo>
                    <a:lnTo>
                      <a:pt x="144780" y="144780"/>
                    </a:lnTo>
                    <a:lnTo>
                      <a:pt x="0" y="144780"/>
                    </a:lnTo>
                    <a:lnTo>
                      <a:pt x="0" y="0"/>
                    </a:lnTo>
                    <a:close/>
                    <a:moveTo>
                      <a:pt x="144780" y="0"/>
                    </a:moveTo>
                    <a:lnTo>
                      <a:pt x="22272557" y="0"/>
                    </a:lnTo>
                    <a:lnTo>
                      <a:pt x="22272557" y="144780"/>
                    </a:lnTo>
                    <a:lnTo>
                      <a:pt x="144780" y="144780"/>
                    </a:lnTo>
                    <a:lnTo>
                      <a:pt x="144780" y="0"/>
                    </a:lnTo>
                    <a:close/>
                  </a:path>
                </a:pathLst>
              </a:custGeom>
              <a:solidFill>
                <a:srgbClr val="3B4C42"/>
              </a:solidFill>
            </p:spPr>
          </p:sp>
        </p:gr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3890" y="5485424"/>
            <a:ext cx="1611640" cy="37559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29413" y="1743578"/>
            <a:ext cx="1905900" cy="1895504"/>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829413" y="3856752"/>
            <a:ext cx="1905900" cy="190590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829413" y="5981727"/>
            <a:ext cx="1905900" cy="1895504"/>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444780" y="2092195"/>
            <a:ext cx="1198270" cy="1198270"/>
          </a:xfrm>
          <a:prstGeom prst="rect">
            <a:avLst/>
          </a:prstGeom>
        </p:spPr>
      </p:pic>
      <p:sp>
        <p:nvSpPr>
          <p:cNvPr id="12" name="TextBox 12"/>
          <p:cNvSpPr txBox="1"/>
          <p:nvPr/>
        </p:nvSpPr>
        <p:spPr>
          <a:xfrm>
            <a:off x="2956223" y="3761502"/>
            <a:ext cx="8628181" cy="3661410"/>
          </a:xfrm>
          <a:prstGeom prst="rect">
            <a:avLst/>
          </a:prstGeom>
        </p:spPr>
        <p:txBody>
          <a:bodyPr lIns="0" tIns="0" rIns="0" bIns="0" rtlCol="0" anchor="t">
            <a:spAutoFit/>
          </a:bodyPr>
          <a:lstStyle/>
          <a:p>
            <a:pPr algn="just">
              <a:lnSpc>
                <a:spcPts val="3600"/>
              </a:lnSpc>
            </a:pPr>
            <a:r>
              <a:rPr lang="en-US" sz="2400">
                <a:solidFill>
                  <a:srgbClr val="3B4C42"/>
                </a:solidFill>
                <a:latin typeface="Josefin Sans Regular"/>
              </a:rPr>
              <a:t> Bài toán dự đoán khách hàng rời bỏ/ bỏ dùng dịch vụ là một bài toán cần thiết nhằm phục vụ ra quyết định kịp thời giữ chân các khách hàng có nguy cơ cao sẽ hủy bỏ sử dụng dịch vụ của doanh nghiệp. =&gt; Giúp tối ưu hóa chi phí và lợi luận cho doanh nghiệp. </a:t>
            </a:r>
          </a:p>
          <a:p>
            <a:pPr algn="just">
              <a:lnSpc>
                <a:spcPts val="3600"/>
              </a:lnSpc>
            </a:pPr>
            <a:r>
              <a:rPr lang="en-US" sz="2400">
                <a:solidFill>
                  <a:srgbClr val="3B4C42"/>
                </a:solidFill>
                <a:latin typeface="Josefin Sans Regular"/>
              </a:rPr>
              <a:t> </a:t>
            </a:r>
          </a:p>
          <a:p>
            <a:pPr algn="just">
              <a:lnSpc>
                <a:spcPts val="3600"/>
              </a:lnSpc>
            </a:pPr>
            <a:r>
              <a:rPr lang="en-US" sz="2400">
                <a:solidFill>
                  <a:srgbClr val="3B4C42"/>
                </a:solidFill>
                <a:latin typeface="Josefin Sans Regular"/>
              </a:rPr>
              <a:t>Thực nghiệm dự đoán khách hàng ngưng sử dụng dịch vụ trong lĩnh vực viễn thông.</a:t>
            </a:r>
          </a:p>
        </p:txBody>
      </p:sp>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444780" y="4210567"/>
            <a:ext cx="1198270" cy="1198270"/>
          </a:xfrm>
          <a:prstGeom prst="rect">
            <a:avLst/>
          </a:prstGeom>
        </p:spPr>
      </p:pic>
      <p:sp>
        <p:nvSpPr>
          <p:cNvPr id="14" name="TextBox 14"/>
          <p:cNvSpPr txBox="1"/>
          <p:nvPr/>
        </p:nvSpPr>
        <p:spPr>
          <a:xfrm>
            <a:off x="1028700" y="2167455"/>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THỰC NGHIỆM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41444"/>
          </a:xfrm>
          <a:prstGeom prst="rect">
            <a:avLst/>
          </a:prstGeom>
          <a:solidFill>
            <a:srgbClr val="CED8BE"/>
          </a:solidFill>
        </p:spPr>
      </p:sp>
      <p:grpSp>
        <p:nvGrpSpPr>
          <p:cNvPr id="3" name="Group 3"/>
          <p:cNvGrpSpPr/>
          <p:nvPr/>
        </p:nvGrpSpPr>
        <p:grpSpPr>
          <a:xfrm>
            <a:off x="4383870" y="1718839"/>
            <a:ext cx="9520260" cy="5093938"/>
            <a:chOff x="0" y="0"/>
            <a:chExt cx="2975564" cy="1592114"/>
          </a:xfrm>
        </p:grpSpPr>
        <p:sp>
          <p:nvSpPr>
            <p:cNvPr id="4" name="Freeform 4"/>
            <p:cNvSpPr/>
            <p:nvPr/>
          </p:nvSpPr>
          <p:spPr>
            <a:xfrm>
              <a:off x="0" y="0"/>
              <a:ext cx="2975564" cy="1592114"/>
            </a:xfrm>
            <a:custGeom>
              <a:avLst/>
              <a:gdLst/>
              <a:ahLst/>
              <a:cxnLst/>
              <a:rect l="l" t="t" r="r" b="b"/>
              <a:pathLst>
                <a:path w="2975564" h="1592114">
                  <a:moveTo>
                    <a:pt x="41473" y="0"/>
                  </a:moveTo>
                  <a:lnTo>
                    <a:pt x="2934090" y="0"/>
                  </a:lnTo>
                  <a:cubicBezTo>
                    <a:pt x="2956996" y="0"/>
                    <a:pt x="2975564" y="18568"/>
                    <a:pt x="2975564" y="41473"/>
                  </a:cubicBezTo>
                  <a:lnTo>
                    <a:pt x="2975564" y="1550640"/>
                  </a:lnTo>
                  <a:cubicBezTo>
                    <a:pt x="2975564" y="1573546"/>
                    <a:pt x="2956996" y="1592114"/>
                    <a:pt x="2934090" y="1592114"/>
                  </a:cubicBezTo>
                  <a:lnTo>
                    <a:pt x="41473" y="1592114"/>
                  </a:lnTo>
                  <a:cubicBezTo>
                    <a:pt x="18568" y="1592114"/>
                    <a:pt x="0" y="1573546"/>
                    <a:pt x="0" y="1550640"/>
                  </a:cubicBezTo>
                  <a:lnTo>
                    <a:pt x="0" y="41473"/>
                  </a:lnTo>
                  <a:cubicBezTo>
                    <a:pt x="0" y="18568"/>
                    <a:pt x="18568" y="0"/>
                    <a:pt x="41473" y="0"/>
                  </a:cubicBezTo>
                  <a:close/>
                </a:path>
              </a:pathLst>
            </a:custGeom>
            <a:solidFill>
              <a:srgbClr val="50745F"/>
            </a:solidFill>
            <a:ln>
              <a:noFill/>
            </a:ln>
          </p:spPr>
        </p:sp>
        <p:sp>
          <p:nvSpPr>
            <p:cNvPr id="5" name="TextBox 5"/>
            <p:cNvSpPr txBox="1"/>
            <p:nvPr/>
          </p:nvSpPr>
          <p:spPr>
            <a:xfrm>
              <a:off x="0" y="-57150"/>
              <a:ext cx="812800" cy="869950"/>
            </a:xfrm>
            <a:prstGeom prst="rect">
              <a:avLst/>
            </a:prstGeom>
          </p:spPr>
          <p:txBody>
            <a:bodyPr lIns="49410" tIns="49410" rIns="49410" bIns="49410" rtlCol="0" anchor="ctr"/>
            <a:lstStyle/>
            <a:p>
              <a:pPr marL="0" lvl="0" indent="0" algn="just">
                <a:lnSpc>
                  <a:spcPts val="3502"/>
                </a:lnSpc>
                <a:spcBef>
                  <a:spcPct val="0"/>
                </a:spcBef>
              </a:pPr>
              <a:r>
                <a:rPr lang="en-US" sz="2501">
                  <a:solidFill>
                    <a:srgbClr val="FFFFFF"/>
                  </a:solidFill>
                  <a:latin typeface="Josefin Sans Regular"/>
                </a:rPr>
                <a:t> </a:t>
              </a:r>
            </a:p>
          </p:txBody>
        </p:sp>
      </p:grpSp>
      <p:pic>
        <p:nvPicPr>
          <p:cNvPr id="6" name="Picture 6"/>
          <p:cNvPicPr>
            <a:picLocks noChangeAspect="1"/>
          </p:cNvPicPr>
          <p:nvPr/>
        </p:nvPicPr>
        <p:blipFill>
          <a:blip r:embed="rId2"/>
          <a:srcRect b="2915"/>
          <a:stretch>
            <a:fillRect/>
          </a:stretch>
        </p:blipFill>
        <p:spPr>
          <a:xfrm>
            <a:off x="4584349" y="1831104"/>
            <a:ext cx="9119302" cy="4869408"/>
          </a:xfrm>
          <a:prstGeom prst="rect">
            <a:avLst/>
          </a:prstGeom>
        </p:spPr>
      </p:pic>
      <p:sp>
        <p:nvSpPr>
          <p:cNvPr id="7" name="TextBox 7"/>
          <p:cNvSpPr txBox="1"/>
          <p:nvPr/>
        </p:nvSpPr>
        <p:spPr>
          <a:xfrm>
            <a:off x="-129281" y="238740"/>
            <a:ext cx="7001625" cy="971288"/>
          </a:xfrm>
          <a:prstGeom prst="rect">
            <a:avLst/>
          </a:prstGeom>
        </p:spPr>
        <p:txBody>
          <a:bodyPr lIns="0" tIns="0" rIns="0" bIns="0" rtlCol="0" anchor="t">
            <a:spAutoFit/>
          </a:bodyPr>
          <a:lstStyle/>
          <a:p>
            <a:pPr algn="ctr">
              <a:lnSpc>
                <a:spcPts val="7956"/>
              </a:lnSpc>
            </a:pPr>
            <a:r>
              <a:rPr lang="en-US" sz="5683">
                <a:solidFill>
                  <a:srgbClr val="3B4C42"/>
                </a:solidFill>
                <a:latin typeface="Josefin Sans Regular"/>
              </a:rPr>
              <a:t>DECISON TREE</a:t>
            </a:r>
          </a:p>
        </p:txBody>
      </p:sp>
      <p:sp>
        <p:nvSpPr>
          <p:cNvPr id="8" name="TextBox 8"/>
          <p:cNvSpPr txBox="1"/>
          <p:nvPr/>
        </p:nvSpPr>
        <p:spPr>
          <a:xfrm>
            <a:off x="1558111" y="6935464"/>
            <a:ext cx="15171778" cy="3178302"/>
          </a:xfrm>
          <a:prstGeom prst="rect">
            <a:avLst/>
          </a:prstGeom>
        </p:spPr>
        <p:txBody>
          <a:bodyPr lIns="0" tIns="0" rIns="0" bIns="0" rtlCol="0" anchor="t">
            <a:spAutoFit/>
          </a:bodyPr>
          <a:lstStyle/>
          <a:p>
            <a:pPr algn="just">
              <a:lnSpc>
                <a:spcPts val="4238"/>
              </a:lnSpc>
            </a:pPr>
            <a:r>
              <a:rPr lang="en-US" sz="2699" spc="199">
                <a:solidFill>
                  <a:srgbClr val="32502E"/>
                </a:solidFill>
                <a:latin typeface="Josefin Sans Regular Bold"/>
              </a:rPr>
              <a:t>Decision Tree là một phương pháp học có giám sát phi tham số được sử dụng để phân loại và hồi quy. </a:t>
            </a:r>
          </a:p>
          <a:p>
            <a:pPr algn="just">
              <a:lnSpc>
                <a:spcPts val="4238"/>
              </a:lnSpc>
            </a:pPr>
            <a:r>
              <a:rPr lang="en-US" sz="2699" spc="199">
                <a:solidFill>
                  <a:srgbClr val="32502E"/>
                </a:solidFill>
                <a:latin typeface="Josefin Sans Regular Bold"/>
              </a:rPr>
              <a:t>Mục tiêu là tạo ra một mô hình dự đoán giá trị của biến mục tiêu bằng cách học các quy tắc quyết định đơn giản được suy ra từ các đặc trưng của dữ liệu. Nó có cấu trúc cây, phân cấp, bao gồm nút gốc, các nhánh, nút trong và nút lá.</a:t>
            </a:r>
          </a:p>
          <a:p>
            <a:pPr algn="just">
              <a:lnSpc>
                <a:spcPts val="4238"/>
              </a:lnSpc>
            </a:pPr>
            <a:endParaRPr lang="en-US" sz="2699" spc="199">
              <a:solidFill>
                <a:srgbClr val="32502E"/>
              </a:solidFill>
              <a:latin typeface="Josefin Sans Regular Bold"/>
            </a:endParaRP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12974" y="7740909"/>
            <a:ext cx="6935998" cy="2673512"/>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98101" y="670722"/>
            <a:ext cx="7088593" cy="961441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530003"/>
            <a:ext cx="7463251" cy="5322842"/>
            <a:chOff x="0" y="0"/>
            <a:chExt cx="9951002" cy="7097123"/>
          </a:xfrm>
        </p:grpSpPr>
        <p:sp>
          <p:nvSpPr>
            <p:cNvPr id="3" name="TextBox 3"/>
            <p:cNvSpPr txBox="1"/>
            <p:nvPr/>
          </p:nvSpPr>
          <p:spPr>
            <a:xfrm>
              <a:off x="0" y="-57150"/>
              <a:ext cx="9951002" cy="578697"/>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Nguồn: </a:t>
              </a:r>
              <a:r>
                <a:rPr lang="en-US" sz="2600" u="sng">
                  <a:solidFill>
                    <a:srgbClr val="3B4C42"/>
                  </a:solidFill>
                  <a:latin typeface="Josefin Sans Regular Bold"/>
                  <a:hlinkClick r:id="rId2" tooltip="https://www.kaggle.com/datasets/blastchar/telco-customer-churn"/>
                </a:rPr>
                <a:t>Telco Customer Churn | Kaggle</a:t>
              </a:r>
            </a:p>
          </p:txBody>
        </p:sp>
        <p:sp>
          <p:nvSpPr>
            <p:cNvPr id="4" name="TextBox 4"/>
            <p:cNvSpPr txBox="1"/>
            <p:nvPr/>
          </p:nvSpPr>
          <p:spPr>
            <a:xfrm>
              <a:off x="0" y="1637393"/>
              <a:ext cx="9951002" cy="5459730"/>
            </a:xfrm>
            <a:prstGeom prst="rect">
              <a:avLst/>
            </a:prstGeom>
          </p:spPr>
          <p:txBody>
            <a:bodyPr lIns="0" tIns="0" rIns="0" bIns="0" rtlCol="0" anchor="t">
              <a:spAutoFit/>
            </a:bodyPr>
            <a:lstStyle/>
            <a:p>
              <a:pPr>
                <a:lnSpc>
                  <a:spcPts val="3600"/>
                </a:lnSpc>
              </a:pPr>
              <a:r>
                <a:rPr lang="en-US" sz="2400">
                  <a:solidFill>
                    <a:srgbClr val="3B4C42"/>
                  </a:solidFill>
                  <a:latin typeface="Josefin Sans Regular"/>
                </a:rPr>
                <a:t> Bộ dữ liệu này có tổng cộng 7043 record đại diện cho 7043 khách hàng của công ty viễn thông với 21 cột dữ liệu mô tả 4 nhóm dữ kiện chính:</a:t>
              </a:r>
            </a:p>
            <a:p>
              <a:pPr marL="518160" lvl="1" indent="-259080">
                <a:lnSpc>
                  <a:spcPts val="3600"/>
                </a:lnSpc>
                <a:buFont typeface="Arial"/>
                <a:buChar char="•"/>
              </a:pPr>
              <a:r>
                <a:rPr lang="en-US" sz="2400">
                  <a:solidFill>
                    <a:srgbClr val="3B4C42"/>
                  </a:solidFill>
                  <a:latin typeface="Josefin Sans Regular"/>
                </a:rPr>
                <a:t>Khách hàng đã dừng sử dụng dịch vụ viễn thông trong tháng vừa rồi hay không</a:t>
              </a:r>
            </a:p>
            <a:p>
              <a:pPr marL="518160" lvl="1" indent="-259080">
                <a:lnSpc>
                  <a:spcPts val="3600"/>
                </a:lnSpc>
                <a:buFont typeface="Arial"/>
                <a:buChar char="•"/>
              </a:pPr>
              <a:r>
                <a:rPr lang="en-US" sz="2400">
                  <a:solidFill>
                    <a:srgbClr val="3B4C42"/>
                  </a:solidFill>
                  <a:latin typeface="Josefin Sans Regular"/>
                </a:rPr>
                <a:t>Dịch vụ mà người dùng đã đăng ký sử dụng</a:t>
              </a:r>
            </a:p>
            <a:p>
              <a:pPr marL="518160" lvl="1" indent="-259080">
                <a:lnSpc>
                  <a:spcPts val="3600"/>
                </a:lnSpc>
                <a:buFont typeface="Arial"/>
                <a:buChar char="•"/>
              </a:pPr>
              <a:r>
                <a:rPr lang="en-US" sz="2400">
                  <a:solidFill>
                    <a:srgbClr val="3B4C42"/>
                  </a:solidFill>
                  <a:latin typeface="Josefin Sans Regular"/>
                </a:rPr>
                <a:t>Thông tin tài khoản khách hàng</a:t>
              </a:r>
            </a:p>
            <a:p>
              <a:pPr marL="518160" lvl="1" indent="-259080">
                <a:lnSpc>
                  <a:spcPts val="3600"/>
                </a:lnSpc>
                <a:buFont typeface="Arial"/>
                <a:buChar char="•"/>
              </a:pPr>
              <a:r>
                <a:rPr lang="en-US" sz="2400">
                  <a:solidFill>
                    <a:srgbClr val="3B4C42"/>
                  </a:solidFill>
                  <a:latin typeface="Josefin Sans Regular"/>
                </a:rPr>
                <a:t>Thông tin nhân khẩu học của khách hàng</a:t>
              </a:r>
            </a:p>
            <a:p>
              <a:pPr>
                <a:lnSpc>
                  <a:spcPts val="3600"/>
                </a:lnSpc>
              </a:pPr>
              <a:endParaRPr lang="en-US" sz="2400">
                <a:solidFill>
                  <a:srgbClr val="3B4C42"/>
                </a:solidFill>
                <a:latin typeface="Josefin Sans Regula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2867" y="1783496"/>
            <a:ext cx="6794125" cy="6720007"/>
          </a:xfrm>
          <a:prstGeom prst="rect">
            <a:avLst/>
          </a:prstGeom>
        </p:spPr>
      </p:pic>
      <p:sp>
        <p:nvSpPr>
          <p:cNvPr id="6" name="TextBox 6"/>
          <p:cNvSpPr txBox="1"/>
          <p:nvPr/>
        </p:nvSpPr>
        <p:spPr>
          <a:xfrm>
            <a:off x="9144000" y="1716821"/>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MÔ TẢ DỮ LIỆU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2179780" y="4081477"/>
            <a:ext cx="4733259" cy="5611202"/>
          </a:xfrm>
          <a:prstGeom prst="rect">
            <a:avLst/>
          </a:prstGeom>
        </p:spPr>
      </p:pic>
      <p:pic>
        <p:nvPicPr>
          <p:cNvPr id="6" name="Picture 6"/>
          <p:cNvPicPr>
            <a:picLocks noChangeAspect="1"/>
          </p:cNvPicPr>
          <p:nvPr/>
        </p:nvPicPr>
        <p:blipFill>
          <a:blip r:embed="rId7"/>
          <a:srcRect/>
          <a:stretch>
            <a:fillRect/>
          </a:stretch>
        </p:blipFill>
        <p:spPr>
          <a:xfrm>
            <a:off x="8622171" y="4127994"/>
            <a:ext cx="4562514" cy="5564685"/>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19289" y="6754752"/>
            <a:ext cx="1096632" cy="311169"/>
          </a:xfrm>
          <a:prstGeom prst="rect">
            <a:avLst/>
          </a:prstGeom>
        </p:spPr>
      </p:pic>
      <p:sp>
        <p:nvSpPr>
          <p:cNvPr id="8" name="TextBox 8"/>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Tải dữ liệu và chuyển đổi kiểu dữ liệu phù hợp</a:t>
            </a:r>
          </a:p>
        </p:txBody>
      </p:sp>
      <p:sp>
        <p:nvSpPr>
          <p:cNvPr id="9" name="TextBox 9"/>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2011229" y="4020175"/>
            <a:ext cx="2615564" cy="5642565"/>
          </a:xfrm>
          <a:prstGeom prst="rect">
            <a:avLst/>
          </a:prstGeom>
        </p:spPr>
      </p:pic>
      <p:pic>
        <p:nvPicPr>
          <p:cNvPr id="6" name="Picture 6"/>
          <p:cNvPicPr>
            <a:picLocks noChangeAspect="1"/>
          </p:cNvPicPr>
          <p:nvPr/>
        </p:nvPicPr>
        <p:blipFill>
          <a:blip r:embed="rId7"/>
          <a:srcRect/>
          <a:stretch>
            <a:fillRect/>
          </a:stretch>
        </p:blipFill>
        <p:spPr>
          <a:xfrm>
            <a:off x="6375582" y="4020175"/>
            <a:ext cx="5853850" cy="5642565"/>
          </a:xfrm>
          <a:prstGeom prst="rect">
            <a:avLst/>
          </a:prstGeom>
        </p:spPr>
      </p:pic>
      <p:sp>
        <p:nvSpPr>
          <p:cNvPr id="7" name="TextBox 7"/>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Xử lý giá trị không phù hợp sau khi chuyển đổi kiểu dữ liệu</a:t>
            </a:r>
          </a:p>
        </p:txBody>
      </p:sp>
      <p:sp>
        <p:nvSpPr>
          <p:cNvPr id="8" name="TextBox 8"/>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280279" y="3982185"/>
            <a:ext cx="11859869" cy="1815408"/>
          </a:xfrm>
          <a:prstGeom prst="rect">
            <a:avLst/>
          </a:prstGeom>
        </p:spPr>
      </p:pic>
      <p:pic>
        <p:nvPicPr>
          <p:cNvPr id="6" name="Picture 6"/>
          <p:cNvPicPr>
            <a:picLocks noChangeAspect="1"/>
          </p:cNvPicPr>
          <p:nvPr/>
        </p:nvPicPr>
        <p:blipFill>
          <a:blip r:embed="rId7"/>
          <a:srcRect/>
          <a:stretch>
            <a:fillRect/>
          </a:stretch>
        </p:blipFill>
        <p:spPr>
          <a:xfrm>
            <a:off x="1280279" y="6597693"/>
            <a:ext cx="11859869" cy="1795890"/>
          </a:xfrm>
          <a:prstGeom prst="rect">
            <a:avLst/>
          </a:prstGeom>
        </p:spPr>
      </p:pic>
      <p:sp>
        <p:nvSpPr>
          <p:cNvPr id="7" name="TextBox 7"/>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Chuẩn bị dữ liệu phù hợp với mô hình huấn luyện</a:t>
            </a:r>
          </a:p>
        </p:txBody>
      </p:sp>
      <p:sp>
        <p:nvSpPr>
          <p:cNvPr id="8" name="TextBox 8"/>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
        <p:nvSpPr>
          <p:cNvPr id="9" name="TextBox 9"/>
          <p:cNvSpPr txBox="1"/>
          <p:nvPr/>
        </p:nvSpPr>
        <p:spPr>
          <a:xfrm>
            <a:off x="2201125" y="5944913"/>
            <a:ext cx="10330990" cy="448310"/>
          </a:xfrm>
          <a:prstGeom prst="rect">
            <a:avLst/>
          </a:prstGeom>
        </p:spPr>
        <p:txBody>
          <a:bodyPr lIns="0" tIns="0" rIns="0" bIns="0" rtlCol="0" anchor="t">
            <a:spAutoFit/>
          </a:bodyPr>
          <a:lstStyle/>
          <a:p>
            <a:pPr algn="ctr">
              <a:lnSpc>
                <a:spcPts val="3640"/>
              </a:lnSpc>
            </a:pPr>
            <a:r>
              <a:rPr lang="en-US" sz="2600">
                <a:solidFill>
                  <a:srgbClr val="3B4C42"/>
                </a:solidFill>
                <a:latin typeface="Josefin Sans Regular Bold"/>
              </a:rPr>
              <a:t>Bộ dữ liệu không scale</a:t>
            </a:r>
          </a:p>
        </p:txBody>
      </p:sp>
      <p:sp>
        <p:nvSpPr>
          <p:cNvPr id="10" name="TextBox 10"/>
          <p:cNvSpPr txBox="1"/>
          <p:nvPr/>
        </p:nvSpPr>
        <p:spPr>
          <a:xfrm>
            <a:off x="2044719" y="8536457"/>
            <a:ext cx="10330990" cy="448310"/>
          </a:xfrm>
          <a:prstGeom prst="rect">
            <a:avLst/>
          </a:prstGeom>
        </p:spPr>
        <p:txBody>
          <a:bodyPr lIns="0" tIns="0" rIns="0" bIns="0" rtlCol="0" anchor="t">
            <a:spAutoFit/>
          </a:bodyPr>
          <a:lstStyle/>
          <a:p>
            <a:pPr algn="ctr">
              <a:lnSpc>
                <a:spcPts val="3640"/>
              </a:lnSpc>
            </a:pPr>
            <a:r>
              <a:rPr lang="en-US" sz="2600">
                <a:solidFill>
                  <a:srgbClr val="3B4C42"/>
                </a:solidFill>
                <a:latin typeface="Josefin Sans Regular Bold"/>
              </a:rPr>
              <a:t>Bộ dữ liệu có scale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3916904" y="4146538"/>
            <a:ext cx="6586619" cy="2667998"/>
          </a:xfrm>
          <a:prstGeom prst="rect">
            <a:avLst/>
          </a:prstGeom>
        </p:spPr>
      </p:pic>
      <p:sp>
        <p:nvSpPr>
          <p:cNvPr id="6" name="TextBox 6"/>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Huấn luyện mô hình và đánh giá</a:t>
            </a:r>
          </a:p>
        </p:txBody>
      </p:sp>
      <p:sp>
        <p:nvSpPr>
          <p:cNvPr id="7" name="TextBox 7"/>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
        <p:nvSpPr>
          <p:cNvPr id="8" name="TextBox 8"/>
          <p:cNvSpPr txBox="1"/>
          <p:nvPr/>
        </p:nvSpPr>
        <p:spPr>
          <a:xfrm>
            <a:off x="2044719" y="7815296"/>
            <a:ext cx="10330990" cy="905510"/>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3B4C42"/>
                </a:solidFill>
                <a:latin typeface="Josefin Sans Regular Bold"/>
              </a:rPr>
              <a:t>Bộ dữ liệu không scale: 0.80411</a:t>
            </a:r>
          </a:p>
          <a:p>
            <a:pPr marL="561340" lvl="1" indent="-280670">
              <a:lnSpc>
                <a:spcPts val="3640"/>
              </a:lnSpc>
              <a:buFont typeface="Arial"/>
              <a:buChar char="•"/>
            </a:pPr>
            <a:r>
              <a:rPr lang="en-US" sz="2600">
                <a:solidFill>
                  <a:srgbClr val="3B4C42"/>
                </a:solidFill>
                <a:latin typeface="Josefin Sans Regular Bold"/>
              </a:rPr>
              <a:t>Bộ dữ liệu có scale: 0.80340</a:t>
            </a:r>
          </a:p>
        </p:txBody>
      </p:sp>
      <p:sp>
        <p:nvSpPr>
          <p:cNvPr id="9" name="TextBox 9"/>
          <p:cNvSpPr txBox="1"/>
          <p:nvPr/>
        </p:nvSpPr>
        <p:spPr>
          <a:xfrm>
            <a:off x="2044719" y="7090761"/>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Accuracy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4033193" y="3672388"/>
            <a:ext cx="2664021" cy="5752907"/>
          </a:xfrm>
          <a:prstGeom prst="rect">
            <a:avLst/>
          </a:prstGeom>
        </p:spPr>
      </p:pic>
      <p:sp>
        <p:nvSpPr>
          <p:cNvPr id="6" name="TextBox 6"/>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Huấn luyện mô hình và đánh giá</a:t>
            </a:r>
          </a:p>
        </p:txBody>
      </p:sp>
      <p:sp>
        <p:nvSpPr>
          <p:cNvPr id="7" name="TextBox 7"/>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
        <p:nvSpPr>
          <p:cNvPr id="8" name="TextBox 8"/>
          <p:cNvSpPr txBox="1"/>
          <p:nvPr/>
        </p:nvSpPr>
        <p:spPr>
          <a:xfrm>
            <a:off x="6697214" y="6491691"/>
            <a:ext cx="5433122" cy="448310"/>
          </a:xfrm>
          <a:prstGeom prst="rect">
            <a:avLst/>
          </a:prstGeom>
        </p:spPr>
        <p:txBody>
          <a:bodyPr lIns="0" tIns="0" rIns="0" bIns="0" rtlCol="0" anchor="t">
            <a:spAutoFit/>
          </a:bodyPr>
          <a:lstStyle/>
          <a:p>
            <a:pPr algn="ctr">
              <a:lnSpc>
                <a:spcPts val="3640"/>
              </a:lnSpc>
            </a:pPr>
            <a:r>
              <a:rPr lang="en-US" sz="2600">
                <a:solidFill>
                  <a:srgbClr val="3B4C42"/>
                </a:solidFill>
                <a:latin typeface="Josefin Sans Regular Bold"/>
              </a:rPr>
              <a:t>Danh sách biến quan trọng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113534" y="4118716"/>
            <a:ext cx="6473686" cy="4668901"/>
          </a:xfrm>
          <a:prstGeom prst="rect">
            <a:avLst/>
          </a:prstGeom>
        </p:spPr>
      </p:pic>
      <p:pic>
        <p:nvPicPr>
          <p:cNvPr id="6" name="Picture 6"/>
          <p:cNvPicPr>
            <a:picLocks noChangeAspect="1"/>
          </p:cNvPicPr>
          <p:nvPr/>
        </p:nvPicPr>
        <p:blipFill>
          <a:blip r:embed="rId7"/>
          <a:srcRect/>
          <a:stretch>
            <a:fillRect/>
          </a:stretch>
        </p:blipFill>
        <p:spPr>
          <a:xfrm>
            <a:off x="8261666" y="4128587"/>
            <a:ext cx="6460000" cy="4659030"/>
          </a:xfrm>
          <a:prstGeom prst="rect">
            <a:avLst/>
          </a:prstGeom>
        </p:spPr>
      </p:pic>
      <p:sp>
        <p:nvSpPr>
          <p:cNvPr id="7" name="TextBox 7"/>
          <p:cNvSpPr txBox="1"/>
          <p:nvPr/>
        </p:nvSpPr>
        <p:spPr>
          <a:xfrm>
            <a:off x="1113534" y="3169263"/>
            <a:ext cx="10330990" cy="448310"/>
          </a:xfrm>
          <a:prstGeom prst="rect">
            <a:avLst/>
          </a:prstGeom>
        </p:spPr>
        <p:txBody>
          <a:bodyPr lIns="0" tIns="0" rIns="0" bIns="0" rtlCol="0" anchor="t">
            <a:spAutoFit/>
          </a:bodyPr>
          <a:lstStyle/>
          <a:p>
            <a:pPr>
              <a:lnSpc>
                <a:spcPts val="3640"/>
              </a:lnSpc>
            </a:pPr>
            <a:r>
              <a:rPr lang="en-US" sz="2600">
                <a:solidFill>
                  <a:srgbClr val="3B4C42"/>
                </a:solidFill>
                <a:latin typeface="Josefin Sans Regular Bold"/>
              </a:rPr>
              <a:t>Huấn luyện mô hình và đánh giá</a:t>
            </a:r>
          </a:p>
        </p:txBody>
      </p:sp>
      <p:sp>
        <p:nvSpPr>
          <p:cNvPr id="8" name="TextBox 8"/>
          <p:cNvSpPr txBox="1"/>
          <p:nvPr/>
        </p:nvSpPr>
        <p:spPr>
          <a:xfrm>
            <a:off x="1113534" y="2066597"/>
            <a:ext cx="6865752" cy="523875"/>
          </a:xfrm>
          <a:prstGeom prst="rect">
            <a:avLst/>
          </a:prstGeom>
        </p:spPr>
        <p:txBody>
          <a:bodyPr lIns="0" tIns="0" rIns="0" bIns="0" rtlCol="0" anchor="t">
            <a:spAutoFit/>
          </a:bodyPr>
          <a:lstStyle/>
          <a:p>
            <a:pPr>
              <a:lnSpc>
                <a:spcPts val="4200"/>
              </a:lnSpc>
            </a:pPr>
            <a:r>
              <a:rPr lang="en-US" sz="3000">
                <a:solidFill>
                  <a:srgbClr val="3B4C42"/>
                </a:solidFill>
                <a:latin typeface="Josefin Sans Regular Bold"/>
              </a:rPr>
              <a:t>CÁC BƯỚC THỰC HIỆN</a:t>
            </a:r>
          </a:p>
        </p:txBody>
      </p:sp>
      <p:sp>
        <p:nvSpPr>
          <p:cNvPr id="9" name="TextBox 9"/>
          <p:cNvSpPr txBox="1"/>
          <p:nvPr/>
        </p:nvSpPr>
        <p:spPr>
          <a:xfrm>
            <a:off x="3534998" y="9005570"/>
            <a:ext cx="8888576" cy="448310"/>
          </a:xfrm>
          <a:prstGeom prst="rect">
            <a:avLst/>
          </a:prstGeom>
        </p:spPr>
        <p:txBody>
          <a:bodyPr lIns="0" tIns="0" rIns="0" bIns="0" rtlCol="0" anchor="t">
            <a:spAutoFit/>
          </a:bodyPr>
          <a:lstStyle/>
          <a:p>
            <a:pPr algn="ctr">
              <a:lnSpc>
                <a:spcPts val="3640"/>
              </a:lnSpc>
            </a:pPr>
            <a:r>
              <a:rPr lang="en-US" sz="2600">
                <a:solidFill>
                  <a:srgbClr val="3B4C42"/>
                </a:solidFill>
                <a:latin typeface="Josefin Sans Regular Bold"/>
              </a:rPr>
              <a:t>Validation curve cho Random Forest và Decision Tree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0067" y="441988"/>
            <a:ext cx="14207865" cy="9403024"/>
          </a:xfrm>
          <a:prstGeom prst="rect">
            <a:avLst/>
          </a:prstGeom>
        </p:spPr>
      </p:pic>
      <p:sp>
        <p:nvSpPr>
          <p:cNvPr id="3" name="TextBox 3"/>
          <p:cNvSpPr txBox="1"/>
          <p:nvPr/>
        </p:nvSpPr>
        <p:spPr>
          <a:xfrm>
            <a:off x="5711124" y="3983990"/>
            <a:ext cx="6865752" cy="2242820"/>
          </a:xfrm>
          <a:prstGeom prst="rect">
            <a:avLst/>
          </a:prstGeom>
        </p:spPr>
        <p:txBody>
          <a:bodyPr lIns="0" tIns="0" rIns="0" bIns="0" rtlCol="0" anchor="t">
            <a:spAutoFit/>
          </a:bodyPr>
          <a:lstStyle/>
          <a:p>
            <a:pPr algn="ctr">
              <a:lnSpc>
                <a:spcPts val="4479"/>
              </a:lnSpc>
            </a:pPr>
            <a:r>
              <a:rPr lang="en-US" sz="3199">
                <a:solidFill>
                  <a:srgbClr val="FFFFFF"/>
                </a:solidFill>
                <a:latin typeface="Josefin Sans Regular Bold"/>
              </a:rPr>
              <a:t>CẢM ƠN THẦY VÀ CÁC BẠN ĐÃ THEO DÕI PHẦN TRÌNH BÀY VỀ GIẢI THUẬT RANDOM FOREST CỦA NHÓM 11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04281" y="1341444"/>
            <a:ext cx="2347853" cy="347128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48530" y="1341444"/>
            <a:ext cx="2347853" cy="3471288"/>
          </a:xfrm>
          <a:prstGeom prst="rect">
            <a:avLst/>
          </a:prstGeom>
        </p:spPr>
      </p:pic>
      <p:grpSp>
        <p:nvGrpSpPr>
          <p:cNvPr id="5" name="Group 5"/>
          <p:cNvGrpSpPr/>
          <p:nvPr/>
        </p:nvGrpSpPr>
        <p:grpSpPr>
          <a:xfrm>
            <a:off x="1501537" y="5328188"/>
            <a:ext cx="6178709" cy="4114800"/>
            <a:chOff x="0" y="0"/>
            <a:chExt cx="1638071" cy="1090897"/>
          </a:xfrm>
        </p:grpSpPr>
        <p:sp>
          <p:nvSpPr>
            <p:cNvPr id="6" name="Freeform 6"/>
            <p:cNvSpPr/>
            <p:nvPr/>
          </p:nvSpPr>
          <p:spPr>
            <a:xfrm>
              <a:off x="0" y="0"/>
              <a:ext cx="1638071" cy="1090897"/>
            </a:xfrm>
            <a:custGeom>
              <a:avLst/>
              <a:gdLst/>
              <a:ahLst/>
              <a:cxnLst/>
              <a:rect l="l" t="t" r="r" b="b"/>
              <a:pathLst>
                <a:path w="1638071" h="1090897">
                  <a:moveTo>
                    <a:pt x="63903" y="0"/>
                  </a:moveTo>
                  <a:lnTo>
                    <a:pt x="1574168" y="0"/>
                  </a:lnTo>
                  <a:cubicBezTo>
                    <a:pt x="1609461" y="0"/>
                    <a:pt x="1638071" y="28610"/>
                    <a:pt x="1638071" y="63903"/>
                  </a:cubicBezTo>
                  <a:lnTo>
                    <a:pt x="1638071" y="1026994"/>
                  </a:lnTo>
                  <a:cubicBezTo>
                    <a:pt x="1638071" y="1062287"/>
                    <a:pt x="1609461" y="1090897"/>
                    <a:pt x="1574168" y="1090897"/>
                  </a:cubicBezTo>
                  <a:lnTo>
                    <a:pt x="63903" y="1090897"/>
                  </a:lnTo>
                  <a:cubicBezTo>
                    <a:pt x="28610" y="1090897"/>
                    <a:pt x="0" y="1062287"/>
                    <a:pt x="0" y="1026994"/>
                  </a:cubicBezTo>
                  <a:lnTo>
                    <a:pt x="0" y="63903"/>
                  </a:lnTo>
                  <a:cubicBezTo>
                    <a:pt x="0" y="28610"/>
                    <a:pt x="28610" y="0"/>
                    <a:pt x="63903" y="0"/>
                  </a:cubicBezTo>
                  <a:close/>
                </a:path>
              </a:pathLst>
            </a:custGeom>
            <a:solidFill>
              <a:srgbClr val="F1D5BE"/>
            </a:solidFill>
            <a:ln>
              <a:noFill/>
            </a:ln>
          </p:spPr>
        </p:sp>
        <p:sp>
          <p:nvSpPr>
            <p:cNvPr id="7" name="TextBox 7"/>
            <p:cNvSpPr txBox="1"/>
            <p:nvPr/>
          </p:nvSpPr>
          <p:spPr>
            <a:xfrm>
              <a:off x="0" y="-66675"/>
              <a:ext cx="812800" cy="879475"/>
            </a:xfrm>
            <a:prstGeom prst="rect">
              <a:avLst/>
            </a:prstGeom>
          </p:spPr>
          <p:txBody>
            <a:bodyPr lIns="49410" tIns="49410" rIns="49410" bIns="49410" rtlCol="0" anchor="ctr"/>
            <a:lstStyle/>
            <a:p>
              <a:pPr marL="648021" lvl="1" indent="-324010">
                <a:lnSpc>
                  <a:spcPts val="4202"/>
                </a:lnSpc>
                <a:buFont typeface="Arial"/>
                <a:buChar char="•"/>
              </a:pPr>
              <a:r>
                <a:rPr lang="en-US" sz="3001">
                  <a:solidFill>
                    <a:srgbClr val="32502E"/>
                  </a:solidFill>
                  <a:latin typeface="Josefin Sans Regular"/>
                </a:rPr>
                <a:t>Dễ hiểu</a:t>
              </a:r>
            </a:p>
            <a:p>
              <a:pPr marL="648021" lvl="1" indent="-324010">
                <a:lnSpc>
                  <a:spcPts val="4202"/>
                </a:lnSpc>
                <a:buFont typeface="Arial"/>
                <a:buChar char="•"/>
              </a:pPr>
              <a:r>
                <a:rPr lang="en-US" sz="3001">
                  <a:solidFill>
                    <a:srgbClr val="32502E"/>
                  </a:solidFill>
                  <a:latin typeface="Josefin Sans Regular"/>
                </a:rPr>
                <a:t>Không yêu cầu chuẩn bị dữ liệu</a:t>
              </a:r>
            </a:p>
            <a:p>
              <a:pPr marL="648021" lvl="1" indent="-324010" algn="l">
                <a:lnSpc>
                  <a:spcPts val="4202"/>
                </a:lnSpc>
                <a:buFont typeface="Arial"/>
                <a:buChar char="•"/>
              </a:pPr>
              <a:r>
                <a:rPr lang="en-US" sz="3001">
                  <a:solidFill>
                    <a:srgbClr val="32502E"/>
                  </a:solidFill>
                  <a:latin typeface="Josefin Sans Regular"/>
                </a:rPr>
                <a:t>Linh hoạt </a:t>
              </a:r>
            </a:p>
          </p:txBody>
        </p:sp>
      </p:grpSp>
      <p:grpSp>
        <p:nvGrpSpPr>
          <p:cNvPr id="8" name="Group 8"/>
          <p:cNvGrpSpPr/>
          <p:nvPr/>
        </p:nvGrpSpPr>
        <p:grpSpPr>
          <a:xfrm>
            <a:off x="10451861" y="5328188"/>
            <a:ext cx="6160240" cy="4114800"/>
            <a:chOff x="0" y="0"/>
            <a:chExt cx="1633175" cy="1090897"/>
          </a:xfrm>
        </p:grpSpPr>
        <p:sp>
          <p:nvSpPr>
            <p:cNvPr id="9" name="Freeform 9"/>
            <p:cNvSpPr/>
            <p:nvPr/>
          </p:nvSpPr>
          <p:spPr>
            <a:xfrm>
              <a:off x="0" y="0"/>
              <a:ext cx="1633175" cy="1090897"/>
            </a:xfrm>
            <a:custGeom>
              <a:avLst/>
              <a:gdLst/>
              <a:ahLst/>
              <a:cxnLst/>
              <a:rect l="l" t="t" r="r" b="b"/>
              <a:pathLst>
                <a:path w="1633175" h="1090897">
                  <a:moveTo>
                    <a:pt x="64095" y="0"/>
                  </a:moveTo>
                  <a:lnTo>
                    <a:pt x="1569080" y="0"/>
                  </a:lnTo>
                  <a:cubicBezTo>
                    <a:pt x="1586079" y="0"/>
                    <a:pt x="1602382" y="6753"/>
                    <a:pt x="1614402" y="18773"/>
                  </a:cubicBezTo>
                  <a:cubicBezTo>
                    <a:pt x="1626422" y="30793"/>
                    <a:pt x="1633175" y="47096"/>
                    <a:pt x="1633175" y="64095"/>
                  </a:cubicBezTo>
                  <a:lnTo>
                    <a:pt x="1633175" y="1026802"/>
                  </a:lnTo>
                  <a:cubicBezTo>
                    <a:pt x="1633175" y="1062201"/>
                    <a:pt x="1604479" y="1090897"/>
                    <a:pt x="1569080" y="1090897"/>
                  </a:cubicBezTo>
                  <a:lnTo>
                    <a:pt x="64095" y="1090897"/>
                  </a:lnTo>
                  <a:cubicBezTo>
                    <a:pt x="47096" y="1090897"/>
                    <a:pt x="30793" y="1084144"/>
                    <a:pt x="18773" y="1072124"/>
                  </a:cubicBezTo>
                  <a:cubicBezTo>
                    <a:pt x="6753" y="1060104"/>
                    <a:pt x="0" y="1043801"/>
                    <a:pt x="0" y="1026802"/>
                  </a:cubicBezTo>
                  <a:lnTo>
                    <a:pt x="0" y="64095"/>
                  </a:lnTo>
                  <a:cubicBezTo>
                    <a:pt x="0" y="47096"/>
                    <a:pt x="6753" y="30793"/>
                    <a:pt x="18773" y="18773"/>
                  </a:cubicBezTo>
                  <a:cubicBezTo>
                    <a:pt x="30793" y="6753"/>
                    <a:pt x="47096" y="0"/>
                    <a:pt x="64095" y="0"/>
                  </a:cubicBezTo>
                  <a:close/>
                </a:path>
              </a:pathLst>
            </a:custGeom>
            <a:solidFill>
              <a:srgbClr val="F1D5BE"/>
            </a:solidFill>
            <a:ln>
              <a:noFill/>
            </a:ln>
          </p:spPr>
        </p:sp>
        <p:sp>
          <p:nvSpPr>
            <p:cNvPr id="10" name="TextBox 10"/>
            <p:cNvSpPr txBox="1"/>
            <p:nvPr/>
          </p:nvSpPr>
          <p:spPr>
            <a:xfrm>
              <a:off x="0" y="-66675"/>
              <a:ext cx="812800" cy="879475"/>
            </a:xfrm>
            <a:prstGeom prst="rect">
              <a:avLst/>
            </a:prstGeom>
          </p:spPr>
          <p:txBody>
            <a:bodyPr lIns="49410" tIns="49410" rIns="49410" bIns="49410" rtlCol="0" anchor="ctr"/>
            <a:lstStyle/>
            <a:p>
              <a:pPr marL="648021" lvl="1" indent="-324010">
                <a:lnSpc>
                  <a:spcPts val="4202"/>
                </a:lnSpc>
                <a:buFont typeface="Arial"/>
                <a:buChar char="•"/>
              </a:pPr>
              <a:r>
                <a:rPr lang="en-US" sz="3001">
                  <a:solidFill>
                    <a:srgbClr val="8F0000"/>
                  </a:solidFill>
                  <a:latin typeface="Josefin Sans Regular"/>
                </a:rPr>
                <a:t>Ước lượng có độ biến thiên cao</a:t>
              </a:r>
            </a:p>
            <a:p>
              <a:pPr marL="648021" lvl="1" indent="-324010">
                <a:lnSpc>
                  <a:spcPts val="4202"/>
                </a:lnSpc>
                <a:buFont typeface="Arial"/>
                <a:buChar char="•"/>
              </a:pPr>
              <a:r>
                <a:rPr lang="en-US" sz="3001">
                  <a:solidFill>
                    <a:srgbClr val="8F0000"/>
                  </a:solidFill>
                  <a:latin typeface="Josefin Sans Regular"/>
                </a:rPr>
                <a:t>Tốn kém</a:t>
              </a:r>
            </a:p>
            <a:p>
              <a:pPr marL="648021" lvl="1" indent="-324010" algn="l">
                <a:lnSpc>
                  <a:spcPts val="4202"/>
                </a:lnSpc>
                <a:buFont typeface="Arial"/>
                <a:buChar char="•"/>
              </a:pPr>
              <a:r>
                <a:rPr lang="en-US" sz="3001">
                  <a:solidFill>
                    <a:srgbClr val="8F0000"/>
                  </a:solidFill>
                  <a:latin typeface="Josefin Sans Regular"/>
                </a:rPr>
                <a:t>Có xu hướng overfitting</a:t>
              </a:r>
            </a:p>
          </p:txBody>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37051" y="5328188"/>
            <a:ext cx="1065540" cy="100027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06515" y="5367849"/>
            <a:ext cx="1031881" cy="920954"/>
          </a:xfrm>
          <a:prstGeom prst="rect">
            <a:avLst/>
          </a:prstGeom>
        </p:spPr>
      </p:pic>
      <p:sp>
        <p:nvSpPr>
          <p:cNvPr id="13" name="TextBox 13"/>
          <p:cNvSpPr txBox="1"/>
          <p:nvPr/>
        </p:nvSpPr>
        <p:spPr>
          <a:xfrm>
            <a:off x="-129281" y="238740"/>
            <a:ext cx="7001625" cy="971288"/>
          </a:xfrm>
          <a:prstGeom prst="rect">
            <a:avLst/>
          </a:prstGeom>
        </p:spPr>
        <p:txBody>
          <a:bodyPr lIns="0" tIns="0" rIns="0" bIns="0" rtlCol="0" anchor="t">
            <a:spAutoFit/>
          </a:bodyPr>
          <a:lstStyle/>
          <a:p>
            <a:pPr algn="ctr">
              <a:lnSpc>
                <a:spcPts val="7956"/>
              </a:lnSpc>
            </a:pPr>
            <a:r>
              <a:rPr lang="en-US" sz="5683">
                <a:solidFill>
                  <a:srgbClr val="3B4C42"/>
                </a:solidFill>
                <a:latin typeface="Josefin Sans Regular"/>
              </a:rPr>
              <a:t>DECISON TREE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19D7F"/>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1341444"/>
          </a:xfrm>
          <a:prstGeom prst="rect">
            <a:avLst/>
          </a:prstGeom>
          <a:solidFill>
            <a:srgbClr val="CED8BE"/>
          </a:solidFill>
        </p:spPr>
      </p:sp>
      <p:grpSp>
        <p:nvGrpSpPr>
          <p:cNvPr id="3" name="Group 3"/>
          <p:cNvGrpSpPr/>
          <p:nvPr/>
        </p:nvGrpSpPr>
        <p:grpSpPr>
          <a:xfrm>
            <a:off x="621954" y="1837223"/>
            <a:ext cx="7794971" cy="3391701"/>
            <a:chOff x="0" y="-57150"/>
            <a:chExt cx="2066567" cy="899192"/>
          </a:xfrm>
        </p:grpSpPr>
        <p:sp>
          <p:nvSpPr>
            <p:cNvPr id="4" name="Freeform 4"/>
            <p:cNvSpPr/>
            <p:nvPr/>
          </p:nvSpPr>
          <p:spPr>
            <a:xfrm>
              <a:off x="0" y="0"/>
              <a:ext cx="2066567" cy="842042"/>
            </a:xfrm>
            <a:custGeom>
              <a:avLst/>
              <a:gdLst/>
              <a:ahLst/>
              <a:cxnLst/>
              <a:rect l="l" t="t" r="r" b="b"/>
              <a:pathLst>
                <a:path w="2066567" h="842042">
                  <a:moveTo>
                    <a:pt x="50653" y="0"/>
                  </a:moveTo>
                  <a:lnTo>
                    <a:pt x="2015914" y="0"/>
                  </a:lnTo>
                  <a:cubicBezTo>
                    <a:pt x="2029348" y="0"/>
                    <a:pt x="2042232" y="5337"/>
                    <a:pt x="2051731" y="14836"/>
                  </a:cubicBezTo>
                  <a:cubicBezTo>
                    <a:pt x="2061230" y="24335"/>
                    <a:pt x="2066567" y="37219"/>
                    <a:pt x="2066567" y="50653"/>
                  </a:cubicBezTo>
                  <a:lnTo>
                    <a:pt x="2066567" y="791389"/>
                  </a:lnTo>
                  <a:cubicBezTo>
                    <a:pt x="2066567" y="819364"/>
                    <a:pt x="2043889" y="842042"/>
                    <a:pt x="2015914" y="842042"/>
                  </a:cubicBezTo>
                  <a:lnTo>
                    <a:pt x="50653" y="842042"/>
                  </a:lnTo>
                  <a:cubicBezTo>
                    <a:pt x="22678" y="842042"/>
                    <a:pt x="0" y="819364"/>
                    <a:pt x="0" y="791389"/>
                  </a:cubicBezTo>
                  <a:lnTo>
                    <a:pt x="0" y="50653"/>
                  </a:lnTo>
                  <a:cubicBezTo>
                    <a:pt x="0" y="22678"/>
                    <a:pt x="22678" y="0"/>
                    <a:pt x="50653" y="0"/>
                  </a:cubicBezTo>
                  <a:close/>
                </a:path>
              </a:pathLst>
            </a:custGeom>
            <a:solidFill>
              <a:srgbClr val="000000">
                <a:alpha val="0"/>
              </a:srgbClr>
            </a:solidFill>
            <a:ln>
              <a:noFill/>
            </a:ln>
          </p:spPr>
        </p:sp>
        <p:sp>
          <p:nvSpPr>
            <p:cNvPr id="5" name="TextBox 5"/>
            <p:cNvSpPr txBox="1"/>
            <p:nvPr/>
          </p:nvSpPr>
          <p:spPr>
            <a:xfrm>
              <a:off x="0" y="-57150"/>
              <a:ext cx="1956299" cy="869950"/>
            </a:xfrm>
            <a:prstGeom prst="rect">
              <a:avLst/>
            </a:prstGeom>
          </p:spPr>
          <p:txBody>
            <a:bodyPr lIns="49410" tIns="49410" rIns="49410" bIns="49410" rtlCol="0" anchor="ctr"/>
            <a:lstStyle/>
            <a:p>
              <a:pPr algn="just">
                <a:lnSpc>
                  <a:spcPts val="3922"/>
                </a:lnSpc>
              </a:pPr>
              <a:r>
                <a:rPr lang="en-US" sz="2801" dirty="0">
                  <a:solidFill>
                    <a:srgbClr val="F3EFCC"/>
                  </a:solidFill>
                  <a:latin typeface="Josefin Sans Regular Bold"/>
                </a:rPr>
                <a:t>Ensemble method</a:t>
              </a:r>
              <a:r>
                <a:rPr lang="en-US" sz="2801" dirty="0">
                  <a:solidFill>
                    <a:srgbClr val="F3EFCC"/>
                  </a:solidFill>
                  <a:latin typeface="Josefin Sans Regular"/>
                </a:rPr>
                <a:t> (</a:t>
              </a:r>
              <a:r>
                <a:rPr lang="en-US" sz="2801" dirty="0" err="1">
                  <a:solidFill>
                    <a:srgbClr val="F3EFCC"/>
                  </a:solidFill>
                  <a:latin typeface="Josefin Sans Regular"/>
                </a:rPr>
                <a:t>Phương</a:t>
              </a:r>
              <a:r>
                <a:rPr lang="en-US" sz="2801" dirty="0">
                  <a:solidFill>
                    <a:srgbClr val="F3EFCC"/>
                  </a:solidFill>
                  <a:latin typeface="Josefin Sans Regular"/>
                </a:rPr>
                <a:t> </a:t>
              </a:r>
              <a:r>
                <a:rPr lang="en-US" sz="2801" dirty="0" err="1">
                  <a:solidFill>
                    <a:srgbClr val="F3EFCC"/>
                  </a:solidFill>
                  <a:latin typeface="Josefin Sans Regular"/>
                </a:rPr>
                <a:t>pháp</a:t>
              </a:r>
              <a:r>
                <a:rPr lang="en-US" sz="2801" dirty="0">
                  <a:solidFill>
                    <a:srgbClr val="F3EFCC"/>
                  </a:solidFill>
                  <a:latin typeface="Josefin Sans Regular"/>
                </a:rPr>
                <a:t> </a:t>
              </a:r>
              <a:r>
                <a:rPr lang="en-US" sz="2801" dirty="0" err="1">
                  <a:solidFill>
                    <a:srgbClr val="F3EFCC"/>
                  </a:solidFill>
                  <a:latin typeface="Josefin Sans Regular"/>
                </a:rPr>
                <a:t>tổng</a:t>
              </a:r>
              <a:r>
                <a:rPr lang="en-US" sz="2801" dirty="0">
                  <a:solidFill>
                    <a:srgbClr val="F3EFCC"/>
                  </a:solidFill>
                  <a:latin typeface="Josefin Sans Regular"/>
                </a:rPr>
                <a:t> </a:t>
              </a:r>
              <a:r>
                <a:rPr lang="en-US" sz="2801" dirty="0" err="1">
                  <a:solidFill>
                    <a:srgbClr val="F3EFCC"/>
                  </a:solidFill>
                  <a:latin typeface="Josefin Sans Regular"/>
                </a:rPr>
                <a:t>hợp</a:t>
              </a:r>
              <a:r>
                <a:rPr lang="en-US" sz="2801" dirty="0">
                  <a:solidFill>
                    <a:srgbClr val="F3EFCC"/>
                  </a:solidFill>
                  <a:latin typeface="Josefin Sans Regular"/>
                </a:rPr>
                <a:t>) </a:t>
              </a:r>
              <a:r>
                <a:rPr lang="en-US" sz="2801" dirty="0" err="1">
                  <a:solidFill>
                    <a:srgbClr val="F3EFCC"/>
                  </a:solidFill>
                  <a:latin typeface="Josefin Sans Regular"/>
                </a:rPr>
                <a:t>là</a:t>
              </a:r>
              <a:r>
                <a:rPr lang="en-US" sz="2801" dirty="0">
                  <a:solidFill>
                    <a:srgbClr val="F3EFCC"/>
                  </a:solidFill>
                  <a:latin typeface="Josefin Sans Regular"/>
                </a:rPr>
                <a:t> </a:t>
              </a:r>
              <a:r>
                <a:rPr lang="en-US" sz="2801" dirty="0" err="1">
                  <a:solidFill>
                    <a:srgbClr val="F3EFCC"/>
                  </a:solidFill>
                  <a:latin typeface="Josefin Sans Regular"/>
                </a:rPr>
                <a:t>các</a:t>
              </a:r>
              <a:r>
                <a:rPr lang="en-US" sz="2801" dirty="0">
                  <a:solidFill>
                    <a:srgbClr val="F3EFCC"/>
                  </a:solidFill>
                  <a:latin typeface="Josefin Sans Regular"/>
                </a:rPr>
                <a:t> </a:t>
              </a:r>
              <a:r>
                <a:rPr lang="en-US" sz="2801" dirty="0" err="1">
                  <a:solidFill>
                    <a:srgbClr val="F3EFCC"/>
                  </a:solidFill>
                  <a:latin typeface="Josefin Sans Regular"/>
                </a:rPr>
                <a:t>kỹ</a:t>
              </a:r>
              <a:r>
                <a:rPr lang="en-US" sz="2801" dirty="0">
                  <a:solidFill>
                    <a:srgbClr val="F3EFCC"/>
                  </a:solidFill>
                  <a:latin typeface="Josefin Sans Regular"/>
                </a:rPr>
                <a:t> </a:t>
              </a:r>
              <a:r>
                <a:rPr lang="en-US" sz="2801" dirty="0" err="1">
                  <a:solidFill>
                    <a:srgbClr val="F3EFCC"/>
                  </a:solidFill>
                  <a:latin typeface="Josefin Sans Regular"/>
                </a:rPr>
                <a:t>thuật</a:t>
              </a:r>
              <a:r>
                <a:rPr lang="en-US" sz="2801" dirty="0">
                  <a:solidFill>
                    <a:srgbClr val="F3EFCC"/>
                  </a:solidFill>
                  <a:latin typeface="Josefin Sans Regular"/>
                </a:rPr>
                <a:t> </a:t>
              </a:r>
              <a:r>
                <a:rPr lang="en-US" sz="2801" dirty="0" err="1">
                  <a:solidFill>
                    <a:srgbClr val="F3EFCC"/>
                  </a:solidFill>
                  <a:latin typeface="Josefin Sans Regular"/>
                </a:rPr>
                <a:t>nhằm</a:t>
              </a:r>
              <a:r>
                <a:rPr lang="en-US" sz="2801" dirty="0">
                  <a:solidFill>
                    <a:srgbClr val="F3EFCC"/>
                  </a:solidFill>
                  <a:latin typeface="Josefin Sans Regular"/>
                </a:rPr>
                <a:t> </a:t>
              </a:r>
              <a:r>
                <a:rPr lang="en-US" sz="2801" dirty="0" err="1">
                  <a:solidFill>
                    <a:srgbClr val="F3EFCC"/>
                  </a:solidFill>
                  <a:latin typeface="Josefin Sans Regular"/>
                </a:rPr>
                <a:t>cải</a:t>
              </a:r>
              <a:r>
                <a:rPr lang="en-US" sz="2801" dirty="0">
                  <a:solidFill>
                    <a:srgbClr val="F3EFCC"/>
                  </a:solidFill>
                  <a:latin typeface="Josefin Sans Regular"/>
                </a:rPr>
                <a:t> </a:t>
              </a:r>
              <a:r>
                <a:rPr lang="en-US" sz="2801" dirty="0" err="1">
                  <a:solidFill>
                    <a:srgbClr val="F3EFCC"/>
                  </a:solidFill>
                  <a:latin typeface="Josefin Sans Regular"/>
                </a:rPr>
                <a:t>thiện</a:t>
              </a:r>
              <a:r>
                <a:rPr lang="en-US" sz="2801" dirty="0">
                  <a:solidFill>
                    <a:srgbClr val="F3EFCC"/>
                  </a:solidFill>
                  <a:latin typeface="Josefin Sans Regular"/>
                </a:rPr>
                <a:t> </a:t>
              </a:r>
              <a:r>
                <a:rPr lang="en-US" sz="2801" dirty="0" err="1">
                  <a:solidFill>
                    <a:srgbClr val="F3EFCC"/>
                  </a:solidFill>
                  <a:latin typeface="Josefin Sans Regular"/>
                </a:rPr>
                <a:t>độ</a:t>
              </a:r>
              <a:r>
                <a:rPr lang="en-US" sz="2801" dirty="0">
                  <a:solidFill>
                    <a:srgbClr val="F3EFCC"/>
                  </a:solidFill>
                  <a:latin typeface="Josefin Sans Regular"/>
                </a:rPr>
                <a:t> </a:t>
              </a:r>
              <a:r>
                <a:rPr lang="en-US" sz="2801" dirty="0" err="1">
                  <a:solidFill>
                    <a:srgbClr val="F3EFCC"/>
                  </a:solidFill>
                  <a:latin typeface="Josefin Sans Regular"/>
                </a:rPr>
                <a:t>chính</a:t>
              </a:r>
              <a:r>
                <a:rPr lang="en-US" sz="2801" dirty="0">
                  <a:solidFill>
                    <a:srgbClr val="F3EFCC"/>
                  </a:solidFill>
                  <a:latin typeface="Josefin Sans Regular"/>
                </a:rPr>
                <a:t> </a:t>
              </a:r>
              <a:r>
                <a:rPr lang="en-US" sz="2801" dirty="0" err="1">
                  <a:solidFill>
                    <a:srgbClr val="F3EFCC"/>
                  </a:solidFill>
                  <a:latin typeface="Josefin Sans Regular"/>
                </a:rPr>
                <a:t>xác</a:t>
              </a:r>
              <a:r>
                <a:rPr lang="en-US" sz="2801" dirty="0">
                  <a:solidFill>
                    <a:srgbClr val="F3EFCC"/>
                  </a:solidFill>
                  <a:latin typeface="Josefin Sans Regular"/>
                </a:rPr>
                <a:t> </a:t>
              </a:r>
              <a:r>
                <a:rPr lang="en-US" sz="2801" dirty="0" err="1">
                  <a:solidFill>
                    <a:srgbClr val="F3EFCC"/>
                  </a:solidFill>
                  <a:latin typeface="Josefin Sans Regular"/>
                </a:rPr>
                <a:t>của</a:t>
              </a:r>
              <a:r>
                <a:rPr lang="en-US" sz="2801" dirty="0">
                  <a:solidFill>
                    <a:srgbClr val="F3EFCC"/>
                  </a:solidFill>
                  <a:latin typeface="Josefin Sans Regular"/>
                </a:rPr>
                <a:t> </a:t>
              </a:r>
              <a:r>
                <a:rPr lang="en-US" sz="2801" dirty="0" err="1">
                  <a:solidFill>
                    <a:srgbClr val="F3EFCC"/>
                  </a:solidFill>
                  <a:latin typeface="Josefin Sans Regular"/>
                </a:rPr>
                <a:t>kết</a:t>
              </a:r>
              <a:r>
                <a:rPr lang="en-US" sz="2801" dirty="0">
                  <a:solidFill>
                    <a:srgbClr val="F3EFCC"/>
                  </a:solidFill>
                  <a:latin typeface="Josefin Sans Regular"/>
                </a:rPr>
                <a:t> </a:t>
              </a:r>
              <a:r>
                <a:rPr lang="en-US" sz="2801" dirty="0" err="1">
                  <a:solidFill>
                    <a:srgbClr val="F3EFCC"/>
                  </a:solidFill>
                  <a:latin typeface="Josefin Sans Regular"/>
                </a:rPr>
                <a:t>quả</a:t>
              </a:r>
              <a:r>
                <a:rPr lang="en-US" sz="2801" dirty="0">
                  <a:solidFill>
                    <a:srgbClr val="F3EFCC"/>
                  </a:solidFill>
                  <a:latin typeface="Josefin Sans Regular"/>
                </a:rPr>
                <a:t> </a:t>
              </a:r>
              <a:r>
                <a:rPr lang="en-US" sz="2801" dirty="0" err="1">
                  <a:solidFill>
                    <a:srgbClr val="F3EFCC"/>
                  </a:solidFill>
                  <a:latin typeface="Josefin Sans Regular"/>
                </a:rPr>
                <a:t>và</a:t>
              </a:r>
              <a:r>
                <a:rPr lang="en-US" sz="2801" dirty="0">
                  <a:solidFill>
                    <a:srgbClr val="F3EFCC"/>
                  </a:solidFill>
                  <a:latin typeface="Josefin Sans Regular"/>
                </a:rPr>
                <a:t> </a:t>
              </a:r>
              <a:r>
                <a:rPr lang="en-US" sz="2801" dirty="0" err="1">
                  <a:solidFill>
                    <a:srgbClr val="F3EFCC"/>
                  </a:solidFill>
                  <a:latin typeface="Josefin Sans Regular"/>
                </a:rPr>
                <a:t>khả</a:t>
              </a:r>
              <a:r>
                <a:rPr lang="en-US" sz="2801" dirty="0">
                  <a:solidFill>
                    <a:srgbClr val="F3EFCC"/>
                  </a:solidFill>
                  <a:latin typeface="Josefin Sans Regular"/>
                </a:rPr>
                <a:t> </a:t>
              </a:r>
              <a:r>
                <a:rPr lang="en-US" sz="2801" dirty="0" err="1">
                  <a:solidFill>
                    <a:srgbClr val="F3EFCC"/>
                  </a:solidFill>
                  <a:latin typeface="Josefin Sans Regular"/>
                </a:rPr>
                <a:t>năng</a:t>
              </a:r>
              <a:r>
                <a:rPr lang="en-US" sz="2801" dirty="0">
                  <a:solidFill>
                    <a:srgbClr val="F3EFCC"/>
                  </a:solidFill>
                  <a:latin typeface="Josefin Sans Regular"/>
                </a:rPr>
                <a:t> </a:t>
              </a:r>
              <a:r>
                <a:rPr lang="en-US" sz="2801" dirty="0" err="1">
                  <a:solidFill>
                    <a:srgbClr val="F3EFCC"/>
                  </a:solidFill>
                  <a:latin typeface="Josefin Sans Regular"/>
                </a:rPr>
                <a:t>dự</a:t>
              </a:r>
              <a:r>
                <a:rPr lang="en-US" sz="2801" dirty="0">
                  <a:solidFill>
                    <a:srgbClr val="F3EFCC"/>
                  </a:solidFill>
                  <a:latin typeface="Josefin Sans Regular"/>
                </a:rPr>
                <a:t> </a:t>
              </a:r>
              <a:r>
                <a:rPr lang="en-US" sz="2801" dirty="0" err="1">
                  <a:solidFill>
                    <a:srgbClr val="F3EFCC"/>
                  </a:solidFill>
                  <a:latin typeface="Josefin Sans Regular"/>
                </a:rPr>
                <a:t>đoán</a:t>
              </a:r>
              <a:r>
                <a:rPr lang="en-US" sz="2801" dirty="0">
                  <a:solidFill>
                    <a:srgbClr val="F3EFCC"/>
                  </a:solidFill>
                  <a:latin typeface="Josefin Sans Regular"/>
                </a:rPr>
                <a:t> </a:t>
              </a:r>
              <a:r>
                <a:rPr lang="en-US" sz="2801" dirty="0" err="1">
                  <a:solidFill>
                    <a:srgbClr val="F3EFCC"/>
                  </a:solidFill>
                  <a:latin typeface="Josefin Sans Regular"/>
                </a:rPr>
                <a:t>các</a:t>
              </a:r>
              <a:r>
                <a:rPr lang="en-US" sz="2801" dirty="0">
                  <a:solidFill>
                    <a:srgbClr val="F3EFCC"/>
                  </a:solidFill>
                  <a:latin typeface="Josefin Sans Regular"/>
                </a:rPr>
                <a:t> model </a:t>
              </a:r>
              <a:r>
                <a:rPr lang="en-US" sz="2801" dirty="0" err="1">
                  <a:solidFill>
                    <a:srgbClr val="F3EFCC"/>
                  </a:solidFill>
                  <a:latin typeface="Josefin Sans Regular"/>
                </a:rPr>
                <a:t>bằng</a:t>
              </a:r>
              <a:r>
                <a:rPr lang="en-US" sz="2801" dirty="0">
                  <a:solidFill>
                    <a:srgbClr val="F3EFCC"/>
                  </a:solidFill>
                  <a:latin typeface="Josefin Sans Regular"/>
                </a:rPr>
                <a:t> </a:t>
              </a:r>
              <a:r>
                <a:rPr lang="en-US" sz="2801" dirty="0" err="1">
                  <a:solidFill>
                    <a:srgbClr val="F3EFCC"/>
                  </a:solidFill>
                  <a:latin typeface="Josefin Sans Regular"/>
                </a:rPr>
                <a:t>cách</a:t>
              </a:r>
              <a:r>
                <a:rPr lang="en-US" sz="2801" dirty="0">
                  <a:solidFill>
                    <a:srgbClr val="F3EFCC"/>
                  </a:solidFill>
                  <a:latin typeface="Josefin Sans Regular"/>
                </a:rPr>
                <a:t> </a:t>
              </a:r>
              <a:r>
                <a:rPr lang="en-US" sz="2801" dirty="0" err="1">
                  <a:solidFill>
                    <a:srgbClr val="F3EFCC"/>
                  </a:solidFill>
                  <a:latin typeface="Josefin Sans Regular"/>
                </a:rPr>
                <a:t>kết</a:t>
              </a:r>
              <a:r>
                <a:rPr lang="en-US" sz="2801" dirty="0">
                  <a:solidFill>
                    <a:srgbClr val="F3EFCC"/>
                  </a:solidFill>
                  <a:latin typeface="Josefin Sans Regular"/>
                </a:rPr>
                <a:t> </a:t>
              </a:r>
              <a:r>
                <a:rPr lang="en-US" sz="2801" dirty="0" err="1">
                  <a:solidFill>
                    <a:srgbClr val="F3EFCC"/>
                  </a:solidFill>
                  <a:latin typeface="Josefin Sans Regular"/>
                </a:rPr>
                <a:t>hợp</a:t>
              </a:r>
              <a:r>
                <a:rPr lang="en-US" sz="2801" dirty="0">
                  <a:solidFill>
                    <a:srgbClr val="F3EFCC"/>
                  </a:solidFill>
                  <a:latin typeface="Josefin Sans Regular"/>
                </a:rPr>
                <a:t> </a:t>
              </a:r>
              <a:r>
                <a:rPr lang="en-US" sz="2801" dirty="0" err="1">
                  <a:solidFill>
                    <a:srgbClr val="F3EFCC"/>
                  </a:solidFill>
                  <a:latin typeface="Josefin Sans Regular"/>
                </a:rPr>
                <a:t>nhiều</a:t>
              </a:r>
              <a:r>
                <a:rPr lang="en-US" sz="2801" dirty="0">
                  <a:solidFill>
                    <a:srgbClr val="F3EFCC"/>
                  </a:solidFill>
                  <a:latin typeface="Josefin Sans Regular"/>
                </a:rPr>
                <a:t> model </a:t>
              </a:r>
              <a:r>
                <a:rPr lang="en-US" sz="2801" dirty="0" err="1">
                  <a:solidFill>
                    <a:srgbClr val="F3EFCC"/>
                  </a:solidFill>
                  <a:latin typeface="Josefin Sans Regular"/>
                </a:rPr>
                <a:t>thay</a:t>
              </a:r>
              <a:r>
                <a:rPr lang="en-US" sz="2801" dirty="0">
                  <a:solidFill>
                    <a:srgbClr val="F3EFCC"/>
                  </a:solidFill>
                  <a:latin typeface="Josefin Sans Regular"/>
                </a:rPr>
                <a:t> </a:t>
              </a:r>
              <a:r>
                <a:rPr lang="en-US" sz="2801" dirty="0" err="1">
                  <a:solidFill>
                    <a:srgbClr val="F3EFCC"/>
                  </a:solidFill>
                  <a:latin typeface="Josefin Sans Regular"/>
                </a:rPr>
                <a:t>vì</a:t>
              </a:r>
              <a:r>
                <a:rPr lang="en-US" sz="2801" dirty="0">
                  <a:solidFill>
                    <a:srgbClr val="F3EFCC"/>
                  </a:solidFill>
                  <a:latin typeface="Josefin Sans Regular"/>
                </a:rPr>
                <a:t> </a:t>
              </a:r>
              <a:r>
                <a:rPr lang="en-US" sz="2801" dirty="0" err="1">
                  <a:solidFill>
                    <a:srgbClr val="F3EFCC"/>
                  </a:solidFill>
                  <a:latin typeface="Josefin Sans Regular"/>
                </a:rPr>
                <a:t>sử</a:t>
              </a:r>
              <a:r>
                <a:rPr lang="en-US" sz="2801" dirty="0">
                  <a:solidFill>
                    <a:srgbClr val="F3EFCC"/>
                  </a:solidFill>
                  <a:latin typeface="Josefin Sans Regular"/>
                </a:rPr>
                <a:t> </a:t>
              </a:r>
              <a:r>
                <a:rPr lang="en-US" sz="2801" dirty="0" err="1">
                  <a:solidFill>
                    <a:srgbClr val="F3EFCC"/>
                  </a:solidFill>
                  <a:latin typeface="Josefin Sans Regular"/>
                </a:rPr>
                <a:t>dụng</a:t>
              </a:r>
              <a:r>
                <a:rPr lang="en-US" sz="2801" dirty="0">
                  <a:solidFill>
                    <a:srgbClr val="F3EFCC"/>
                  </a:solidFill>
                  <a:latin typeface="Josefin Sans Regular"/>
                </a:rPr>
                <a:t> </a:t>
              </a:r>
              <a:r>
                <a:rPr lang="en-US" sz="2801" dirty="0" err="1">
                  <a:solidFill>
                    <a:srgbClr val="F3EFCC"/>
                  </a:solidFill>
                  <a:latin typeface="Josefin Sans Regular"/>
                </a:rPr>
                <a:t>một</a:t>
              </a:r>
              <a:r>
                <a:rPr lang="en-US" sz="2801" dirty="0">
                  <a:solidFill>
                    <a:srgbClr val="F3EFCC"/>
                  </a:solidFill>
                  <a:latin typeface="Josefin Sans Regular"/>
                </a:rPr>
                <a:t> model </a:t>
              </a:r>
              <a:r>
                <a:rPr lang="en-US" sz="2801" dirty="0" err="1">
                  <a:solidFill>
                    <a:srgbClr val="F3EFCC"/>
                  </a:solidFill>
                  <a:latin typeface="Josefin Sans Regular"/>
                </a:rPr>
                <a:t>duy</a:t>
              </a:r>
              <a:r>
                <a:rPr lang="en-US" sz="2801" dirty="0">
                  <a:solidFill>
                    <a:srgbClr val="F3EFCC"/>
                  </a:solidFill>
                  <a:latin typeface="Josefin Sans Regular"/>
                </a:rPr>
                <a:t> </a:t>
              </a:r>
              <a:r>
                <a:rPr lang="en-US" sz="2801" dirty="0" err="1">
                  <a:solidFill>
                    <a:srgbClr val="F3EFCC"/>
                  </a:solidFill>
                  <a:latin typeface="Josefin Sans Regular"/>
                </a:rPr>
                <a:t>nhất</a:t>
              </a:r>
              <a:r>
                <a:rPr lang="en-US" sz="2801" dirty="0">
                  <a:solidFill>
                    <a:srgbClr val="F3EFCC"/>
                  </a:solidFill>
                  <a:latin typeface="Josefin Sans Regular"/>
                </a:rPr>
                <a:t>. </a:t>
              </a:r>
              <a:r>
                <a:rPr lang="en-US" sz="2801" dirty="0" err="1">
                  <a:solidFill>
                    <a:srgbClr val="F3EFCC"/>
                  </a:solidFill>
                  <a:latin typeface="Josefin Sans Regular"/>
                </a:rPr>
                <a:t>Kết</a:t>
              </a:r>
              <a:r>
                <a:rPr lang="en-US" sz="2801" dirty="0">
                  <a:solidFill>
                    <a:srgbClr val="F3EFCC"/>
                  </a:solidFill>
                  <a:latin typeface="Josefin Sans Regular"/>
                </a:rPr>
                <a:t> </a:t>
              </a:r>
              <a:r>
                <a:rPr lang="en-US" sz="2801" dirty="0" err="1">
                  <a:solidFill>
                    <a:srgbClr val="F3EFCC"/>
                  </a:solidFill>
                  <a:latin typeface="Josefin Sans Regular"/>
                </a:rPr>
                <a:t>hợp</a:t>
              </a:r>
              <a:r>
                <a:rPr lang="en-US" sz="2801" dirty="0">
                  <a:solidFill>
                    <a:srgbClr val="F3EFCC"/>
                  </a:solidFill>
                  <a:latin typeface="Josefin Sans Regular"/>
                </a:rPr>
                <a:t> </a:t>
              </a:r>
              <a:r>
                <a:rPr lang="en-US" sz="2801" dirty="0" err="1">
                  <a:solidFill>
                    <a:srgbClr val="F3EFCC"/>
                  </a:solidFill>
                  <a:latin typeface="Josefin Sans Regular"/>
                </a:rPr>
                <a:t>các</a:t>
              </a:r>
              <a:r>
                <a:rPr lang="en-US" sz="2801" dirty="0">
                  <a:solidFill>
                    <a:srgbClr val="F3EFCC"/>
                  </a:solidFill>
                  <a:latin typeface="Josefin Sans Regular"/>
                </a:rPr>
                <a:t> model </a:t>
              </a:r>
              <a:r>
                <a:rPr lang="en-US" sz="2801" dirty="0" err="1">
                  <a:solidFill>
                    <a:srgbClr val="F3EFCC"/>
                  </a:solidFill>
                  <a:latin typeface="Josefin Sans Regular"/>
                </a:rPr>
                <a:t>cải</a:t>
              </a:r>
              <a:r>
                <a:rPr lang="en-US" sz="2801" dirty="0">
                  <a:solidFill>
                    <a:srgbClr val="F3EFCC"/>
                  </a:solidFill>
                  <a:latin typeface="Josefin Sans Regular"/>
                </a:rPr>
                <a:t> </a:t>
              </a:r>
              <a:r>
                <a:rPr lang="en-US" sz="2801" dirty="0" err="1">
                  <a:solidFill>
                    <a:srgbClr val="F3EFCC"/>
                  </a:solidFill>
                  <a:latin typeface="Josefin Sans Regular"/>
                </a:rPr>
                <a:t>thiện</a:t>
              </a:r>
              <a:r>
                <a:rPr lang="en-US" sz="2801" dirty="0">
                  <a:solidFill>
                    <a:srgbClr val="F3EFCC"/>
                  </a:solidFill>
                  <a:latin typeface="Josefin Sans Regular"/>
                </a:rPr>
                <a:t> </a:t>
              </a:r>
              <a:r>
                <a:rPr lang="en-US" sz="2801" dirty="0" err="1">
                  <a:solidFill>
                    <a:srgbClr val="F3EFCC"/>
                  </a:solidFill>
                  <a:latin typeface="Josefin Sans Regular"/>
                </a:rPr>
                <a:t>đáng</a:t>
              </a:r>
              <a:r>
                <a:rPr lang="en-US" sz="2801" dirty="0">
                  <a:solidFill>
                    <a:srgbClr val="F3EFCC"/>
                  </a:solidFill>
                  <a:latin typeface="Josefin Sans Regular"/>
                </a:rPr>
                <a:t> </a:t>
              </a:r>
              <a:r>
                <a:rPr lang="en-US" sz="2801" dirty="0" err="1">
                  <a:solidFill>
                    <a:srgbClr val="F3EFCC"/>
                  </a:solidFill>
                  <a:latin typeface="Josefin Sans Regular"/>
                </a:rPr>
                <a:t>kể</a:t>
              </a:r>
              <a:r>
                <a:rPr lang="en-US" sz="2801" dirty="0">
                  <a:solidFill>
                    <a:srgbClr val="F3EFCC"/>
                  </a:solidFill>
                  <a:latin typeface="Josefin Sans Regular"/>
                </a:rPr>
                <a:t> </a:t>
              </a:r>
              <a:r>
                <a:rPr lang="en-US" sz="2801" dirty="0" err="1">
                  <a:solidFill>
                    <a:srgbClr val="F3EFCC"/>
                  </a:solidFill>
                  <a:latin typeface="Josefin Sans Regular"/>
                </a:rPr>
                <a:t>độ</a:t>
              </a:r>
              <a:r>
                <a:rPr lang="en-US" sz="2801" dirty="0">
                  <a:solidFill>
                    <a:srgbClr val="F3EFCC"/>
                  </a:solidFill>
                  <a:latin typeface="Josefin Sans Regular"/>
                </a:rPr>
                <a:t> </a:t>
              </a:r>
              <a:r>
                <a:rPr lang="en-US" sz="2801" dirty="0" err="1">
                  <a:solidFill>
                    <a:srgbClr val="F3EFCC"/>
                  </a:solidFill>
                  <a:latin typeface="Josefin Sans Regular"/>
                </a:rPr>
                <a:t>chính</a:t>
              </a:r>
              <a:r>
                <a:rPr lang="en-US" sz="2801" dirty="0">
                  <a:solidFill>
                    <a:srgbClr val="F3EFCC"/>
                  </a:solidFill>
                  <a:latin typeface="Josefin Sans Regular"/>
                </a:rPr>
                <a:t> </a:t>
              </a:r>
              <a:r>
                <a:rPr lang="en-US" sz="2801" dirty="0" err="1">
                  <a:solidFill>
                    <a:srgbClr val="F3EFCC"/>
                  </a:solidFill>
                  <a:latin typeface="Josefin Sans Regular"/>
                </a:rPr>
                <a:t>xác</a:t>
              </a:r>
              <a:r>
                <a:rPr lang="en-US" sz="2801" dirty="0">
                  <a:solidFill>
                    <a:srgbClr val="F3EFCC"/>
                  </a:solidFill>
                  <a:latin typeface="Josefin Sans Regular"/>
                </a:rPr>
                <a:t> </a:t>
              </a:r>
              <a:r>
                <a:rPr lang="en-US" sz="2801" dirty="0" err="1">
                  <a:solidFill>
                    <a:srgbClr val="F3EFCC"/>
                  </a:solidFill>
                  <a:latin typeface="Josefin Sans Regular"/>
                </a:rPr>
                <a:t>của</a:t>
              </a:r>
              <a:r>
                <a:rPr lang="en-US" sz="2801" dirty="0">
                  <a:solidFill>
                    <a:srgbClr val="F3EFCC"/>
                  </a:solidFill>
                  <a:latin typeface="Josefin Sans Regular"/>
                </a:rPr>
                <a:t> </a:t>
              </a:r>
              <a:r>
                <a:rPr lang="en-US" sz="2801" dirty="0" err="1">
                  <a:solidFill>
                    <a:srgbClr val="F3EFCC"/>
                  </a:solidFill>
                  <a:latin typeface="Josefin Sans Regular"/>
                </a:rPr>
                <a:t>kết</a:t>
              </a:r>
              <a:r>
                <a:rPr lang="en-US" sz="2801" dirty="0">
                  <a:solidFill>
                    <a:srgbClr val="F3EFCC"/>
                  </a:solidFill>
                  <a:latin typeface="Josefin Sans Regular"/>
                </a:rPr>
                <a:t> </a:t>
              </a:r>
              <a:r>
                <a:rPr lang="en-US" sz="2801" dirty="0" err="1">
                  <a:solidFill>
                    <a:srgbClr val="F3EFCC"/>
                  </a:solidFill>
                  <a:latin typeface="Josefin Sans Regular"/>
                </a:rPr>
                <a:t>quả</a:t>
              </a:r>
              <a:r>
                <a:rPr lang="en-US" sz="2801" dirty="0">
                  <a:solidFill>
                    <a:srgbClr val="F3EFCC"/>
                  </a:solidFill>
                  <a:latin typeface="Josefin Sans Regular"/>
                </a:rPr>
                <a:t>. </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1204" y="8865416"/>
            <a:ext cx="6935998" cy="2673512"/>
          </a:xfrm>
          <a:prstGeom prst="rect">
            <a:avLst/>
          </a:prstGeom>
        </p:spPr>
      </p:pic>
      <p:grpSp>
        <p:nvGrpSpPr>
          <p:cNvPr id="7" name="Group 7"/>
          <p:cNvGrpSpPr/>
          <p:nvPr/>
        </p:nvGrpSpPr>
        <p:grpSpPr>
          <a:xfrm>
            <a:off x="621954" y="5360625"/>
            <a:ext cx="7794971" cy="3353257"/>
            <a:chOff x="0" y="-76200"/>
            <a:chExt cx="2066567" cy="889000"/>
          </a:xfrm>
        </p:grpSpPr>
        <p:sp>
          <p:nvSpPr>
            <p:cNvPr id="8" name="Freeform 8"/>
            <p:cNvSpPr/>
            <p:nvPr/>
          </p:nvSpPr>
          <p:spPr>
            <a:xfrm>
              <a:off x="0" y="0"/>
              <a:ext cx="2066567" cy="710712"/>
            </a:xfrm>
            <a:custGeom>
              <a:avLst/>
              <a:gdLst/>
              <a:ahLst/>
              <a:cxnLst/>
              <a:rect l="l" t="t" r="r" b="b"/>
              <a:pathLst>
                <a:path w="2066567" h="710712">
                  <a:moveTo>
                    <a:pt x="50653" y="0"/>
                  </a:moveTo>
                  <a:lnTo>
                    <a:pt x="2015914" y="0"/>
                  </a:lnTo>
                  <a:cubicBezTo>
                    <a:pt x="2029348" y="0"/>
                    <a:pt x="2042232" y="5337"/>
                    <a:pt x="2051731" y="14836"/>
                  </a:cubicBezTo>
                  <a:cubicBezTo>
                    <a:pt x="2061230" y="24335"/>
                    <a:pt x="2066567" y="37219"/>
                    <a:pt x="2066567" y="50653"/>
                  </a:cubicBezTo>
                  <a:lnTo>
                    <a:pt x="2066567" y="660059"/>
                  </a:lnTo>
                  <a:cubicBezTo>
                    <a:pt x="2066567" y="688034"/>
                    <a:pt x="2043889" y="710712"/>
                    <a:pt x="2015914" y="710712"/>
                  </a:cubicBezTo>
                  <a:lnTo>
                    <a:pt x="50653" y="710712"/>
                  </a:lnTo>
                  <a:cubicBezTo>
                    <a:pt x="22678" y="710712"/>
                    <a:pt x="0" y="688034"/>
                    <a:pt x="0" y="660059"/>
                  </a:cubicBezTo>
                  <a:lnTo>
                    <a:pt x="0" y="50653"/>
                  </a:lnTo>
                  <a:cubicBezTo>
                    <a:pt x="0" y="22678"/>
                    <a:pt x="22678" y="0"/>
                    <a:pt x="50653" y="0"/>
                  </a:cubicBezTo>
                  <a:close/>
                </a:path>
              </a:pathLst>
            </a:custGeom>
            <a:solidFill>
              <a:srgbClr val="000000">
                <a:alpha val="0"/>
              </a:srgbClr>
            </a:solidFill>
            <a:ln>
              <a:noFill/>
            </a:ln>
          </p:spPr>
        </p:sp>
        <p:sp>
          <p:nvSpPr>
            <p:cNvPr id="9" name="TextBox 9"/>
            <p:cNvSpPr txBox="1"/>
            <p:nvPr/>
          </p:nvSpPr>
          <p:spPr>
            <a:xfrm>
              <a:off x="0" y="-76200"/>
              <a:ext cx="1956299" cy="889000"/>
            </a:xfrm>
            <a:prstGeom prst="rect">
              <a:avLst/>
            </a:prstGeom>
          </p:spPr>
          <p:txBody>
            <a:bodyPr lIns="49410" tIns="49410" rIns="49410" bIns="49410" rtlCol="0" anchor="ctr"/>
            <a:lstStyle/>
            <a:p>
              <a:pPr algn="just">
                <a:lnSpc>
                  <a:spcPts val="3919"/>
                </a:lnSpc>
              </a:pPr>
              <a:r>
                <a:rPr lang="en-US" sz="2799" dirty="0">
                  <a:solidFill>
                    <a:srgbClr val="F3EFCC"/>
                  </a:solidFill>
                  <a:latin typeface="Josefin Sans Regular Bold"/>
                </a:rPr>
                <a:t>Ensemble method </a:t>
              </a:r>
              <a:r>
                <a:rPr lang="en-US" sz="2799" dirty="0" err="1">
                  <a:solidFill>
                    <a:srgbClr val="F3EFCC"/>
                  </a:solidFill>
                  <a:latin typeface="Josefin Sans Regular"/>
                </a:rPr>
                <a:t>là</a:t>
              </a:r>
              <a:r>
                <a:rPr lang="en-US" sz="2799" dirty="0">
                  <a:solidFill>
                    <a:srgbClr val="F3EFCC"/>
                  </a:solidFill>
                  <a:latin typeface="Josefin Sans Regular"/>
                </a:rPr>
                <a:t> </a:t>
              </a:r>
              <a:r>
                <a:rPr lang="en-US" sz="2799" dirty="0" err="1">
                  <a:solidFill>
                    <a:srgbClr val="F3EFCC"/>
                  </a:solidFill>
                  <a:latin typeface="Josefin Sans Regular"/>
                </a:rPr>
                <a:t>phương</a:t>
              </a:r>
              <a:r>
                <a:rPr lang="en-US" sz="2799" dirty="0">
                  <a:solidFill>
                    <a:srgbClr val="F3EFCC"/>
                  </a:solidFill>
                  <a:latin typeface="Josefin Sans Regular"/>
                </a:rPr>
                <a:t> </a:t>
              </a:r>
              <a:r>
                <a:rPr lang="en-US" sz="2799" dirty="0" err="1">
                  <a:solidFill>
                    <a:srgbClr val="F3EFCC"/>
                  </a:solidFill>
                  <a:latin typeface="Josefin Sans Regular"/>
                </a:rPr>
                <a:t>pháp</a:t>
              </a:r>
              <a:r>
                <a:rPr lang="en-US" sz="2799" dirty="0">
                  <a:solidFill>
                    <a:srgbClr val="F3EFCC"/>
                  </a:solidFill>
                  <a:latin typeface="Josefin Sans Regular"/>
                </a:rPr>
                <a:t> </a:t>
              </a:r>
              <a:r>
                <a:rPr lang="en-US" sz="2799" dirty="0" err="1">
                  <a:solidFill>
                    <a:srgbClr val="F3EFCC"/>
                  </a:solidFill>
                  <a:latin typeface="Josefin Sans Regular"/>
                </a:rPr>
                <a:t>lý</a:t>
              </a:r>
              <a:r>
                <a:rPr lang="en-US" sz="2799" dirty="0">
                  <a:solidFill>
                    <a:srgbClr val="F3EFCC"/>
                  </a:solidFill>
                  <a:latin typeface="Josefin Sans Regular"/>
                </a:rPr>
                <a:t> </a:t>
              </a:r>
              <a:r>
                <a:rPr lang="en-US" sz="2799" dirty="0" err="1">
                  <a:solidFill>
                    <a:srgbClr val="F3EFCC"/>
                  </a:solidFill>
                  <a:latin typeface="Josefin Sans Regular"/>
                </a:rPr>
                <a:t>tưởng</a:t>
              </a:r>
              <a:r>
                <a:rPr lang="en-US" sz="2799" dirty="0">
                  <a:solidFill>
                    <a:srgbClr val="F3EFCC"/>
                  </a:solidFill>
                  <a:latin typeface="Josefin Sans Regular"/>
                </a:rPr>
                <a:t> </a:t>
              </a:r>
              <a:r>
                <a:rPr lang="en-US" sz="2799" dirty="0" err="1">
                  <a:solidFill>
                    <a:srgbClr val="F3EFCC"/>
                  </a:solidFill>
                  <a:latin typeface="Josefin Sans Regular"/>
                </a:rPr>
                <a:t>cho</a:t>
              </a:r>
              <a:r>
                <a:rPr lang="en-US" sz="2799" dirty="0">
                  <a:solidFill>
                    <a:srgbClr val="F3EFCC"/>
                  </a:solidFill>
                  <a:latin typeface="Josefin Sans Regular"/>
                </a:rPr>
                <a:t> </a:t>
              </a:r>
              <a:r>
                <a:rPr lang="en-US" sz="2799" dirty="0" err="1">
                  <a:solidFill>
                    <a:srgbClr val="F3EFCC"/>
                  </a:solidFill>
                  <a:latin typeface="Josefin Sans Regular"/>
                </a:rPr>
                <a:t>các</a:t>
              </a:r>
              <a:r>
                <a:rPr lang="en-US" sz="2799" dirty="0">
                  <a:solidFill>
                    <a:srgbClr val="F3EFCC"/>
                  </a:solidFill>
                  <a:latin typeface="Josefin Sans Regular"/>
                </a:rPr>
                <a:t> </a:t>
              </a:r>
              <a:r>
                <a:rPr lang="en-US" sz="2799" dirty="0" err="1">
                  <a:solidFill>
                    <a:srgbClr val="F3EFCC"/>
                  </a:solidFill>
                  <a:latin typeface="Josefin Sans Regular"/>
                </a:rPr>
                <a:t>bài</a:t>
              </a:r>
              <a:r>
                <a:rPr lang="en-US" sz="2799" dirty="0">
                  <a:solidFill>
                    <a:srgbClr val="F3EFCC"/>
                  </a:solidFill>
                  <a:latin typeface="Josefin Sans Regular"/>
                </a:rPr>
                <a:t> </a:t>
              </a:r>
              <a:r>
                <a:rPr lang="en-US" sz="2799" dirty="0" err="1">
                  <a:solidFill>
                    <a:srgbClr val="F3EFCC"/>
                  </a:solidFill>
                  <a:latin typeface="Josefin Sans Regular"/>
                </a:rPr>
                <a:t>toán</a:t>
              </a:r>
              <a:r>
                <a:rPr lang="en-US" sz="2799" dirty="0">
                  <a:solidFill>
                    <a:srgbClr val="F3EFCC"/>
                  </a:solidFill>
                  <a:latin typeface="Josefin Sans Regular"/>
                </a:rPr>
                <a:t> </a:t>
              </a:r>
              <a:r>
                <a:rPr lang="en-US" sz="2799" dirty="0" err="1">
                  <a:solidFill>
                    <a:srgbClr val="F3EFCC"/>
                  </a:solidFill>
                  <a:latin typeface="Josefin Sans Regular"/>
                </a:rPr>
                <a:t>hồi</a:t>
              </a:r>
              <a:r>
                <a:rPr lang="en-US" sz="2799" dirty="0">
                  <a:solidFill>
                    <a:srgbClr val="F3EFCC"/>
                  </a:solidFill>
                  <a:latin typeface="Josefin Sans Regular"/>
                </a:rPr>
                <a:t> </a:t>
              </a:r>
              <a:r>
                <a:rPr lang="en-US" sz="2799" dirty="0" err="1">
                  <a:solidFill>
                    <a:srgbClr val="F3EFCC"/>
                  </a:solidFill>
                  <a:latin typeface="Josefin Sans Regular"/>
                </a:rPr>
                <a:t>quy</a:t>
              </a:r>
              <a:r>
                <a:rPr lang="en-US" sz="2799" dirty="0">
                  <a:solidFill>
                    <a:srgbClr val="F3EFCC"/>
                  </a:solidFill>
                  <a:latin typeface="Josefin Sans Regular"/>
                </a:rPr>
                <a:t> (classification) </a:t>
              </a:r>
              <a:r>
                <a:rPr lang="en-US" sz="2799" dirty="0" err="1">
                  <a:solidFill>
                    <a:srgbClr val="F3EFCC"/>
                  </a:solidFill>
                  <a:latin typeface="Josefin Sans Regular"/>
                </a:rPr>
                <a:t>và</a:t>
              </a:r>
              <a:r>
                <a:rPr lang="en-US" sz="2799" dirty="0">
                  <a:solidFill>
                    <a:srgbClr val="F3EFCC"/>
                  </a:solidFill>
                  <a:latin typeface="Josefin Sans Regular"/>
                </a:rPr>
                <a:t> </a:t>
              </a:r>
              <a:r>
                <a:rPr lang="en-US" sz="2799" dirty="0" err="1">
                  <a:solidFill>
                    <a:srgbClr val="F3EFCC"/>
                  </a:solidFill>
                  <a:latin typeface="Josefin Sans Regular"/>
                </a:rPr>
                <a:t>bài</a:t>
              </a:r>
              <a:r>
                <a:rPr lang="en-US" sz="2799" dirty="0">
                  <a:solidFill>
                    <a:srgbClr val="F3EFCC"/>
                  </a:solidFill>
                  <a:latin typeface="Josefin Sans Regular"/>
                </a:rPr>
                <a:t> </a:t>
              </a:r>
              <a:r>
                <a:rPr lang="en-US" sz="2799" dirty="0" err="1">
                  <a:solidFill>
                    <a:srgbClr val="F3EFCC"/>
                  </a:solidFill>
                  <a:latin typeface="Josefin Sans Regular"/>
                </a:rPr>
                <a:t>toán</a:t>
              </a:r>
              <a:r>
                <a:rPr lang="en-US" sz="2799" dirty="0">
                  <a:solidFill>
                    <a:srgbClr val="F3EFCC"/>
                  </a:solidFill>
                  <a:latin typeface="Josefin Sans Regular"/>
                </a:rPr>
                <a:t> </a:t>
              </a:r>
              <a:r>
                <a:rPr lang="en-US" sz="2799" dirty="0" err="1">
                  <a:solidFill>
                    <a:srgbClr val="F3EFCC"/>
                  </a:solidFill>
                  <a:latin typeface="Josefin Sans Regular"/>
                </a:rPr>
                <a:t>phân</a:t>
              </a:r>
              <a:r>
                <a:rPr lang="en-US" sz="2799" dirty="0">
                  <a:solidFill>
                    <a:srgbClr val="F3EFCC"/>
                  </a:solidFill>
                  <a:latin typeface="Josefin Sans Regular"/>
                </a:rPr>
                <a:t> </a:t>
              </a:r>
              <a:r>
                <a:rPr lang="en-US" sz="2799" dirty="0" err="1">
                  <a:solidFill>
                    <a:srgbClr val="F3EFCC"/>
                  </a:solidFill>
                  <a:latin typeface="Josefin Sans Regular"/>
                </a:rPr>
                <a:t>loại</a:t>
              </a:r>
              <a:r>
                <a:rPr lang="en-US" sz="2799" dirty="0">
                  <a:solidFill>
                    <a:srgbClr val="F3EFCC"/>
                  </a:solidFill>
                  <a:latin typeface="Josefin Sans Regular"/>
                </a:rPr>
                <a:t> (regression) </a:t>
              </a:r>
              <a:r>
                <a:rPr lang="en-US" sz="2799" dirty="0" err="1">
                  <a:solidFill>
                    <a:srgbClr val="F3EFCC"/>
                  </a:solidFill>
                  <a:latin typeface="Josefin Sans Regular"/>
                </a:rPr>
                <a:t>bằng</a:t>
              </a:r>
              <a:r>
                <a:rPr lang="en-US" sz="2799" dirty="0">
                  <a:solidFill>
                    <a:srgbClr val="F3EFCC"/>
                  </a:solidFill>
                  <a:latin typeface="Josefin Sans Regular"/>
                </a:rPr>
                <a:t> </a:t>
              </a:r>
              <a:r>
                <a:rPr lang="en-US" sz="2799" dirty="0" err="1">
                  <a:solidFill>
                    <a:srgbClr val="F3EFCC"/>
                  </a:solidFill>
                  <a:latin typeface="Josefin Sans Regular"/>
                </a:rPr>
                <a:t>cách</a:t>
              </a:r>
              <a:r>
                <a:rPr lang="en-US" sz="2799" dirty="0">
                  <a:solidFill>
                    <a:srgbClr val="F3EFCC"/>
                  </a:solidFill>
                  <a:latin typeface="Josefin Sans Regular"/>
                </a:rPr>
                <a:t> </a:t>
              </a:r>
              <a:r>
                <a:rPr lang="en-US" sz="2799" dirty="0" err="1">
                  <a:solidFill>
                    <a:srgbClr val="F3EFCC"/>
                  </a:solidFill>
                  <a:latin typeface="Josefin Sans Regular"/>
                </a:rPr>
                <a:t>làm</a:t>
              </a:r>
              <a:r>
                <a:rPr lang="en-US" sz="2799" dirty="0">
                  <a:solidFill>
                    <a:srgbClr val="F3EFCC"/>
                  </a:solidFill>
                  <a:latin typeface="Josefin Sans Regular"/>
                </a:rPr>
                <a:t> </a:t>
              </a:r>
              <a:r>
                <a:rPr lang="en-US" sz="2799" dirty="0" err="1">
                  <a:solidFill>
                    <a:srgbClr val="F3EFCC"/>
                  </a:solidFill>
                  <a:latin typeface="Josefin Sans Regular"/>
                </a:rPr>
                <a:t>giảm</a:t>
              </a:r>
              <a:r>
                <a:rPr lang="en-US" sz="2799" dirty="0">
                  <a:solidFill>
                    <a:srgbClr val="F3EFCC"/>
                  </a:solidFill>
                  <a:latin typeface="Josefin Sans Regular"/>
                </a:rPr>
                <a:t> </a:t>
              </a:r>
              <a:r>
                <a:rPr lang="en-US" sz="2799" dirty="0" err="1">
                  <a:solidFill>
                    <a:srgbClr val="F3EFCC"/>
                  </a:solidFill>
                  <a:latin typeface="Josefin Sans Regular"/>
                </a:rPr>
                <a:t>độ</a:t>
              </a:r>
              <a:r>
                <a:rPr lang="en-US" sz="2799" dirty="0">
                  <a:solidFill>
                    <a:srgbClr val="F3EFCC"/>
                  </a:solidFill>
                  <a:latin typeface="Josefin Sans Regular"/>
                </a:rPr>
                <a:t> </a:t>
              </a:r>
              <a:r>
                <a:rPr lang="en-US" sz="2799" dirty="0" err="1">
                  <a:solidFill>
                    <a:srgbClr val="F3EFCC"/>
                  </a:solidFill>
                  <a:latin typeface="Josefin Sans Regular"/>
                </a:rPr>
                <a:t>lệch</a:t>
              </a:r>
              <a:r>
                <a:rPr lang="en-US" sz="2799" dirty="0">
                  <a:solidFill>
                    <a:srgbClr val="F3EFCC"/>
                  </a:solidFill>
                  <a:latin typeface="Josefin Sans Regular"/>
                </a:rPr>
                <a:t> (reduce bias) </a:t>
              </a:r>
              <a:r>
                <a:rPr lang="en-US" sz="2799" dirty="0" err="1">
                  <a:solidFill>
                    <a:srgbClr val="F3EFCC"/>
                  </a:solidFill>
                  <a:latin typeface="Josefin Sans Regular"/>
                </a:rPr>
                <a:t>và</a:t>
              </a:r>
              <a:r>
                <a:rPr lang="en-US" sz="2799" dirty="0">
                  <a:solidFill>
                    <a:srgbClr val="F3EFCC"/>
                  </a:solidFill>
                  <a:latin typeface="Josefin Sans Regular"/>
                </a:rPr>
                <a:t> </a:t>
              </a:r>
              <a:r>
                <a:rPr lang="en-US" sz="2799" dirty="0" err="1">
                  <a:solidFill>
                    <a:srgbClr val="F3EFCC"/>
                  </a:solidFill>
                  <a:latin typeface="Josefin Sans Regular"/>
                </a:rPr>
                <a:t>phương</a:t>
              </a:r>
              <a:r>
                <a:rPr lang="en-US" sz="2799" dirty="0">
                  <a:solidFill>
                    <a:srgbClr val="F3EFCC"/>
                  </a:solidFill>
                  <a:latin typeface="Josefin Sans Regular"/>
                </a:rPr>
                <a:t> </a:t>
              </a:r>
              <a:r>
                <a:rPr lang="en-US" sz="2799" dirty="0" err="1">
                  <a:solidFill>
                    <a:srgbClr val="F3EFCC"/>
                  </a:solidFill>
                  <a:latin typeface="Josefin Sans Regular"/>
                </a:rPr>
                <a:t>sai</a:t>
              </a:r>
              <a:r>
                <a:rPr lang="en-US" sz="2799" dirty="0">
                  <a:solidFill>
                    <a:srgbClr val="F3EFCC"/>
                  </a:solidFill>
                  <a:latin typeface="Josefin Sans Regular"/>
                </a:rPr>
                <a:t> (reduce variance) </a:t>
              </a:r>
              <a:r>
                <a:rPr lang="en-US" sz="2799" dirty="0" err="1">
                  <a:solidFill>
                    <a:srgbClr val="F3EFCC"/>
                  </a:solidFill>
                  <a:latin typeface="Josefin Sans Regular"/>
                </a:rPr>
                <a:t>để</a:t>
              </a:r>
              <a:r>
                <a:rPr lang="en-US" sz="2799" dirty="0">
                  <a:solidFill>
                    <a:srgbClr val="F3EFCC"/>
                  </a:solidFill>
                  <a:latin typeface="Josefin Sans Regular"/>
                </a:rPr>
                <a:t> </a:t>
              </a:r>
              <a:r>
                <a:rPr lang="en-US" sz="2799" dirty="0" err="1">
                  <a:solidFill>
                    <a:srgbClr val="F3EFCC"/>
                  </a:solidFill>
                  <a:latin typeface="Josefin Sans Regular"/>
                </a:rPr>
                <a:t>tăng</a:t>
              </a:r>
              <a:r>
                <a:rPr lang="en-US" sz="2799" dirty="0">
                  <a:solidFill>
                    <a:srgbClr val="F3EFCC"/>
                  </a:solidFill>
                  <a:latin typeface="Josefin Sans Regular"/>
                </a:rPr>
                <a:t> </a:t>
              </a:r>
              <a:r>
                <a:rPr lang="en-US" sz="2799" dirty="0" err="1">
                  <a:solidFill>
                    <a:srgbClr val="F3EFCC"/>
                  </a:solidFill>
                  <a:latin typeface="Josefin Sans Regular"/>
                </a:rPr>
                <a:t>độ</a:t>
              </a:r>
              <a:r>
                <a:rPr lang="en-US" sz="2799" dirty="0">
                  <a:solidFill>
                    <a:srgbClr val="F3EFCC"/>
                  </a:solidFill>
                  <a:latin typeface="Josefin Sans Regular"/>
                </a:rPr>
                <a:t> </a:t>
              </a:r>
              <a:r>
                <a:rPr lang="en-US" sz="2799" dirty="0" err="1">
                  <a:solidFill>
                    <a:srgbClr val="F3EFCC"/>
                  </a:solidFill>
                  <a:latin typeface="Josefin Sans Regular"/>
                </a:rPr>
                <a:t>chính</a:t>
              </a:r>
              <a:r>
                <a:rPr lang="en-US" sz="2799" dirty="0">
                  <a:solidFill>
                    <a:srgbClr val="F3EFCC"/>
                  </a:solidFill>
                  <a:latin typeface="Josefin Sans Regular"/>
                </a:rPr>
                <a:t> </a:t>
              </a:r>
              <a:r>
                <a:rPr lang="en-US" sz="2799" dirty="0" err="1">
                  <a:solidFill>
                    <a:srgbClr val="F3EFCC"/>
                  </a:solidFill>
                  <a:latin typeface="Josefin Sans Regular"/>
                </a:rPr>
                <a:t>xác</a:t>
              </a:r>
              <a:r>
                <a:rPr lang="en-US" sz="2799" dirty="0">
                  <a:solidFill>
                    <a:srgbClr val="F3EFCC"/>
                  </a:solidFill>
                  <a:latin typeface="Josefin Sans Regular"/>
                </a:rPr>
                <a:t> </a:t>
              </a:r>
              <a:r>
                <a:rPr lang="en-US" sz="2799" dirty="0" err="1">
                  <a:solidFill>
                    <a:srgbClr val="F3EFCC"/>
                  </a:solidFill>
                  <a:latin typeface="Josefin Sans Regular"/>
                </a:rPr>
                <a:t>của</a:t>
              </a:r>
              <a:r>
                <a:rPr lang="en-US" sz="2799" dirty="0">
                  <a:solidFill>
                    <a:srgbClr val="F3EFCC"/>
                  </a:solidFill>
                  <a:latin typeface="Josefin Sans Regular"/>
                </a:rPr>
                <a:t> </a:t>
              </a:r>
              <a:r>
                <a:rPr lang="en-US" sz="2799" dirty="0" err="1">
                  <a:solidFill>
                    <a:srgbClr val="F3EFCC"/>
                  </a:solidFill>
                  <a:latin typeface="Josefin Sans Regular"/>
                </a:rPr>
                <a:t>các</a:t>
              </a:r>
              <a:r>
                <a:rPr lang="en-US" sz="2799" dirty="0">
                  <a:solidFill>
                    <a:srgbClr val="F3EFCC"/>
                  </a:solidFill>
                  <a:latin typeface="Josefin Sans Regular"/>
                </a:rPr>
                <a:t> model.</a:t>
              </a: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36787" y="-1709702"/>
            <a:ext cx="8845026" cy="11996702"/>
          </a:xfrm>
          <a:prstGeom prst="rect">
            <a:avLst/>
          </a:prstGeom>
        </p:spPr>
      </p:pic>
      <p:pic>
        <p:nvPicPr>
          <p:cNvPr id="11" name="Picture 11"/>
          <p:cNvPicPr>
            <a:picLocks noChangeAspect="1"/>
          </p:cNvPicPr>
          <p:nvPr/>
        </p:nvPicPr>
        <p:blipFill>
          <a:blip r:embed="rId6"/>
          <a:srcRect/>
          <a:stretch>
            <a:fillRect/>
          </a:stretch>
        </p:blipFill>
        <p:spPr>
          <a:xfrm>
            <a:off x="8583335" y="3087189"/>
            <a:ext cx="7188832" cy="5298044"/>
          </a:xfrm>
          <a:prstGeom prst="rect">
            <a:avLst/>
          </a:prstGeom>
        </p:spPr>
      </p:pic>
      <p:sp>
        <p:nvSpPr>
          <p:cNvPr id="12" name="TextBox 12"/>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50745F"/>
                </a:solidFill>
                <a:latin typeface="Josefin Sans Regular"/>
              </a:rPr>
              <a:t>ENSEMBLE METHOD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19D7F"/>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598782" cy="212912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45886" y="3566993"/>
            <a:ext cx="6794125" cy="672000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844522">
            <a:off x="5190698" y="1021182"/>
            <a:ext cx="1334858" cy="27910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flipV="1">
            <a:off x="11849497" y="941591"/>
            <a:ext cx="1533589" cy="320660"/>
          </a:xfrm>
          <a:prstGeom prst="rect">
            <a:avLst/>
          </a:prstGeom>
        </p:spPr>
      </p:pic>
      <p:grpSp>
        <p:nvGrpSpPr>
          <p:cNvPr id="7" name="Group 7"/>
          <p:cNvGrpSpPr/>
          <p:nvPr/>
        </p:nvGrpSpPr>
        <p:grpSpPr>
          <a:xfrm>
            <a:off x="742396" y="7577552"/>
            <a:ext cx="4675921" cy="1680748"/>
            <a:chOff x="0" y="0"/>
            <a:chExt cx="1239659" cy="445592"/>
          </a:xfrm>
        </p:grpSpPr>
        <p:sp>
          <p:nvSpPr>
            <p:cNvPr id="8" name="Freeform 8"/>
            <p:cNvSpPr/>
            <p:nvPr/>
          </p:nvSpPr>
          <p:spPr>
            <a:xfrm>
              <a:off x="0" y="0"/>
              <a:ext cx="1239659" cy="445592"/>
            </a:xfrm>
            <a:custGeom>
              <a:avLst/>
              <a:gdLst/>
              <a:ahLst/>
              <a:cxnLst/>
              <a:rect l="l" t="t" r="r" b="b"/>
              <a:pathLst>
                <a:path w="1239659" h="445592">
                  <a:moveTo>
                    <a:pt x="84441" y="0"/>
                  </a:moveTo>
                  <a:lnTo>
                    <a:pt x="1155218" y="0"/>
                  </a:lnTo>
                  <a:cubicBezTo>
                    <a:pt x="1177613" y="0"/>
                    <a:pt x="1199091" y="8896"/>
                    <a:pt x="1214927" y="24732"/>
                  </a:cubicBezTo>
                  <a:cubicBezTo>
                    <a:pt x="1230762" y="40568"/>
                    <a:pt x="1239659" y="62046"/>
                    <a:pt x="1239659" y="84441"/>
                  </a:cubicBezTo>
                  <a:lnTo>
                    <a:pt x="1239659" y="361152"/>
                  </a:lnTo>
                  <a:cubicBezTo>
                    <a:pt x="1239659" y="407787"/>
                    <a:pt x="1201853" y="445592"/>
                    <a:pt x="1155218" y="445592"/>
                  </a:cubicBezTo>
                  <a:lnTo>
                    <a:pt x="84441" y="445592"/>
                  </a:lnTo>
                  <a:cubicBezTo>
                    <a:pt x="37805" y="445592"/>
                    <a:pt x="0" y="407787"/>
                    <a:pt x="0" y="361152"/>
                  </a:cubicBezTo>
                  <a:lnTo>
                    <a:pt x="0" y="84441"/>
                  </a:lnTo>
                  <a:cubicBezTo>
                    <a:pt x="0" y="37805"/>
                    <a:pt x="37805" y="0"/>
                    <a:pt x="84441" y="0"/>
                  </a:cubicBezTo>
                  <a:close/>
                </a:path>
              </a:pathLst>
            </a:custGeom>
            <a:solidFill>
              <a:srgbClr val="ECE7B4"/>
            </a:solidFill>
            <a:ln>
              <a:noFill/>
            </a:ln>
          </p:spPr>
        </p:sp>
        <p:sp>
          <p:nvSpPr>
            <p:cNvPr id="9" name="TextBox 9"/>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BOOSTING</a:t>
              </a:r>
            </a:p>
          </p:txBody>
        </p:sp>
      </p:grpSp>
      <p:grpSp>
        <p:nvGrpSpPr>
          <p:cNvPr id="10" name="Group 10"/>
          <p:cNvGrpSpPr/>
          <p:nvPr/>
        </p:nvGrpSpPr>
        <p:grpSpPr>
          <a:xfrm>
            <a:off x="6689052" y="7577552"/>
            <a:ext cx="4675921" cy="1680748"/>
            <a:chOff x="0" y="0"/>
            <a:chExt cx="1239659" cy="445592"/>
          </a:xfrm>
        </p:grpSpPr>
        <p:sp>
          <p:nvSpPr>
            <p:cNvPr id="11" name="Freeform 11"/>
            <p:cNvSpPr/>
            <p:nvPr/>
          </p:nvSpPr>
          <p:spPr>
            <a:xfrm>
              <a:off x="0" y="0"/>
              <a:ext cx="1239659" cy="445592"/>
            </a:xfrm>
            <a:custGeom>
              <a:avLst/>
              <a:gdLst/>
              <a:ahLst/>
              <a:cxnLst/>
              <a:rect l="l" t="t" r="r" b="b"/>
              <a:pathLst>
                <a:path w="1239659" h="445592">
                  <a:moveTo>
                    <a:pt x="84441" y="0"/>
                  </a:moveTo>
                  <a:lnTo>
                    <a:pt x="1155218" y="0"/>
                  </a:lnTo>
                  <a:cubicBezTo>
                    <a:pt x="1177613" y="0"/>
                    <a:pt x="1199091" y="8896"/>
                    <a:pt x="1214927" y="24732"/>
                  </a:cubicBezTo>
                  <a:cubicBezTo>
                    <a:pt x="1230762" y="40568"/>
                    <a:pt x="1239659" y="62046"/>
                    <a:pt x="1239659" y="84441"/>
                  </a:cubicBezTo>
                  <a:lnTo>
                    <a:pt x="1239659" y="361152"/>
                  </a:lnTo>
                  <a:cubicBezTo>
                    <a:pt x="1239659" y="407787"/>
                    <a:pt x="1201853" y="445592"/>
                    <a:pt x="1155218" y="445592"/>
                  </a:cubicBezTo>
                  <a:lnTo>
                    <a:pt x="84441" y="445592"/>
                  </a:lnTo>
                  <a:cubicBezTo>
                    <a:pt x="37805" y="445592"/>
                    <a:pt x="0" y="407787"/>
                    <a:pt x="0" y="361152"/>
                  </a:cubicBezTo>
                  <a:lnTo>
                    <a:pt x="0" y="84441"/>
                  </a:lnTo>
                  <a:cubicBezTo>
                    <a:pt x="0" y="37805"/>
                    <a:pt x="37805" y="0"/>
                    <a:pt x="84441" y="0"/>
                  </a:cubicBezTo>
                  <a:close/>
                </a:path>
              </a:pathLst>
            </a:custGeom>
            <a:solidFill>
              <a:srgbClr val="ECE7B4"/>
            </a:solidFill>
            <a:ln>
              <a:noFill/>
            </a:ln>
          </p:spPr>
        </p:sp>
        <p:sp>
          <p:nvSpPr>
            <p:cNvPr id="12" name="TextBox 12"/>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BAGGING</a:t>
              </a:r>
            </a:p>
          </p:txBody>
        </p:sp>
      </p:grpSp>
      <p:grpSp>
        <p:nvGrpSpPr>
          <p:cNvPr id="13" name="Group 13"/>
          <p:cNvGrpSpPr/>
          <p:nvPr/>
        </p:nvGrpSpPr>
        <p:grpSpPr>
          <a:xfrm>
            <a:off x="12870625" y="7577552"/>
            <a:ext cx="4675921" cy="1680748"/>
            <a:chOff x="0" y="0"/>
            <a:chExt cx="1239659" cy="445592"/>
          </a:xfrm>
        </p:grpSpPr>
        <p:sp>
          <p:nvSpPr>
            <p:cNvPr id="14" name="Freeform 14"/>
            <p:cNvSpPr/>
            <p:nvPr/>
          </p:nvSpPr>
          <p:spPr>
            <a:xfrm>
              <a:off x="0" y="0"/>
              <a:ext cx="1239659" cy="445592"/>
            </a:xfrm>
            <a:custGeom>
              <a:avLst/>
              <a:gdLst/>
              <a:ahLst/>
              <a:cxnLst/>
              <a:rect l="l" t="t" r="r" b="b"/>
              <a:pathLst>
                <a:path w="1239659" h="445592">
                  <a:moveTo>
                    <a:pt x="84441" y="0"/>
                  </a:moveTo>
                  <a:lnTo>
                    <a:pt x="1155218" y="0"/>
                  </a:lnTo>
                  <a:cubicBezTo>
                    <a:pt x="1177613" y="0"/>
                    <a:pt x="1199091" y="8896"/>
                    <a:pt x="1214927" y="24732"/>
                  </a:cubicBezTo>
                  <a:cubicBezTo>
                    <a:pt x="1230762" y="40568"/>
                    <a:pt x="1239659" y="62046"/>
                    <a:pt x="1239659" y="84441"/>
                  </a:cubicBezTo>
                  <a:lnTo>
                    <a:pt x="1239659" y="361152"/>
                  </a:lnTo>
                  <a:cubicBezTo>
                    <a:pt x="1239659" y="407787"/>
                    <a:pt x="1201853" y="445592"/>
                    <a:pt x="1155218" y="445592"/>
                  </a:cubicBezTo>
                  <a:lnTo>
                    <a:pt x="84441" y="445592"/>
                  </a:lnTo>
                  <a:cubicBezTo>
                    <a:pt x="37805" y="445592"/>
                    <a:pt x="0" y="407787"/>
                    <a:pt x="0" y="361152"/>
                  </a:cubicBezTo>
                  <a:lnTo>
                    <a:pt x="0" y="84441"/>
                  </a:lnTo>
                  <a:cubicBezTo>
                    <a:pt x="0" y="37805"/>
                    <a:pt x="37805" y="0"/>
                    <a:pt x="84441" y="0"/>
                  </a:cubicBezTo>
                  <a:close/>
                </a:path>
              </a:pathLst>
            </a:custGeom>
            <a:solidFill>
              <a:srgbClr val="ECE7B4"/>
            </a:solidFill>
            <a:ln>
              <a:noFill/>
            </a:ln>
          </p:spPr>
        </p:sp>
        <p:sp>
          <p:nvSpPr>
            <p:cNvPr id="15" name="TextBox 15"/>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STACKING</a:t>
              </a:r>
            </a:p>
          </p:txBody>
        </p:sp>
      </p:grpSp>
      <p:pic>
        <p:nvPicPr>
          <p:cNvPr id="16" name="Picture 16"/>
          <p:cNvPicPr>
            <a:picLocks noChangeAspect="1"/>
          </p:cNvPicPr>
          <p:nvPr/>
        </p:nvPicPr>
        <p:blipFill>
          <a:blip r:embed="rId8"/>
          <a:srcRect/>
          <a:stretch>
            <a:fillRect/>
          </a:stretch>
        </p:blipFill>
        <p:spPr>
          <a:xfrm>
            <a:off x="293939" y="2028700"/>
            <a:ext cx="7886919" cy="4754848"/>
          </a:xfrm>
          <a:prstGeom prst="rect">
            <a:avLst/>
          </a:prstGeom>
        </p:spPr>
      </p:pic>
      <p:pic>
        <p:nvPicPr>
          <p:cNvPr id="17" name="Picture 17"/>
          <p:cNvPicPr>
            <a:picLocks noChangeAspect="1"/>
          </p:cNvPicPr>
          <p:nvPr/>
        </p:nvPicPr>
        <p:blipFill>
          <a:blip r:embed="rId9"/>
          <a:srcRect/>
          <a:stretch>
            <a:fillRect/>
          </a:stretch>
        </p:blipFill>
        <p:spPr>
          <a:xfrm>
            <a:off x="8411244" y="2028700"/>
            <a:ext cx="7098943" cy="4754848"/>
          </a:xfrm>
          <a:prstGeom prst="rect">
            <a:avLst/>
          </a:prstGeom>
        </p:spPr>
      </p:pic>
      <p:sp>
        <p:nvSpPr>
          <p:cNvPr id="18" name="TextBox 18"/>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50745F"/>
                </a:solidFill>
                <a:latin typeface="Josefin Sans Regular"/>
              </a:rPr>
              <a:t>ENSEMBLE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19D7F"/>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1341444"/>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598782" cy="2129129"/>
          </a:xfrm>
          <a:prstGeom prst="rect">
            <a:avLst/>
          </a:prstGeom>
        </p:spPr>
      </p:pic>
      <p:grpSp>
        <p:nvGrpSpPr>
          <p:cNvPr id="4" name="Group 4"/>
          <p:cNvGrpSpPr/>
          <p:nvPr/>
        </p:nvGrpSpPr>
        <p:grpSpPr>
          <a:xfrm>
            <a:off x="1530953" y="1734476"/>
            <a:ext cx="3637912" cy="1339910"/>
            <a:chOff x="0" y="0"/>
            <a:chExt cx="964467" cy="355231"/>
          </a:xfrm>
        </p:grpSpPr>
        <p:sp>
          <p:nvSpPr>
            <p:cNvPr id="5" name="Freeform 5"/>
            <p:cNvSpPr/>
            <p:nvPr/>
          </p:nvSpPr>
          <p:spPr>
            <a:xfrm>
              <a:off x="0" y="0"/>
              <a:ext cx="964467" cy="355231"/>
            </a:xfrm>
            <a:custGeom>
              <a:avLst/>
              <a:gdLst/>
              <a:ahLst/>
              <a:cxnLst/>
              <a:rect l="l" t="t" r="r" b="b"/>
              <a:pathLst>
                <a:path w="964467" h="355231">
                  <a:moveTo>
                    <a:pt x="108534" y="0"/>
                  </a:moveTo>
                  <a:lnTo>
                    <a:pt x="855932" y="0"/>
                  </a:lnTo>
                  <a:cubicBezTo>
                    <a:pt x="915874" y="0"/>
                    <a:pt x="964467" y="48592"/>
                    <a:pt x="964467" y="108534"/>
                  </a:cubicBezTo>
                  <a:lnTo>
                    <a:pt x="964467" y="246697"/>
                  </a:lnTo>
                  <a:cubicBezTo>
                    <a:pt x="964467" y="306638"/>
                    <a:pt x="915874" y="355231"/>
                    <a:pt x="855932" y="355231"/>
                  </a:cubicBezTo>
                  <a:lnTo>
                    <a:pt x="108534" y="355231"/>
                  </a:lnTo>
                  <a:cubicBezTo>
                    <a:pt x="48592" y="355231"/>
                    <a:pt x="0" y="306638"/>
                    <a:pt x="0" y="246697"/>
                  </a:cubicBezTo>
                  <a:lnTo>
                    <a:pt x="0" y="108534"/>
                  </a:lnTo>
                  <a:cubicBezTo>
                    <a:pt x="0" y="48592"/>
                    <a:pt x="48592" y="0"/>
                    <a:pt x="108534" y="0"/>
                  </a:cubicBezTo>
                  <a:close/>
                </a:path>
              </a:pathLst>
            </a:custGeom>
            <a:solidFill>
              <a:srgbClr val="ECE7B4"/>
            </a:solidFill>
            <a:ln>
              <a:noFill/>
            </a:ln>
          </p:spPr>
        </p:sp>
        <p:sp>
          <p:nvSpPr>
            <p:cNvPr id="6" name="TextBox 6"/>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BOOSTING</a:t>
              </a:r>
            </a:p>
          </p:txBody>
        </p:sp>
      </p:grpSp>
      <p:grpSp>
        <p:nvGrpSpPr>
          <p:cNvPr id="7" name="Group 7"/>
          <p:cNvGrpSpPr/>
          <p:nvPr/>
        </p:nvGrpSpPr>
        <p:grpSpPr>
          <a:xfrm>
            <a:off x="7090292" y="1749968"/>
            <a:ext cx="3963258" cy="1308924"/>
            <a:chOff x="0" y="0"/>
            <a:chExt cx="1050721" cy="347016"/>
          </a:xfrm>
        </p:grpSpPr>
        <p:sp>
          <p:nvSpPr>
            <p:cNvPr id="8" name="Freeform 8"/>
            <p:cNvSpPr/>
            <p:nvPr/>
          </p:nvSpPr>
          <p:spPr>
            <a:xfrm>
              <a:off x="0" y="0"/>
              <a:ext cx="1050721" cy="347016"/>
            </a:xfrm>
            <a:custGeom>
              <a:avLst/>
              <a:gdLst/>
              <a:ahLst/>
              <a:cxnLst/>
              <a:rect l="l" t="t" r="r" b="b"/>
              <a:pathLst>
                <a:path w="1050721" h="347016">
                  <a:moveTo>
                    <a:pt x="99625" y="0"/>
                  </a:moveTo>
                  <a:lnTo>
                    <a:pt x="951096" y="0"/>
                  </a:lnTo>
                  <a:cubicBezTo>
                    <a:pt x="977518" y="0"/>
                    <a:pt x="1002858" y="10496"/>
                    <a:pt x="1021542" y="29179"/>
                  </a:cubicBezTo>
                  <a:cubicBezTo>
                    <a:pt x="1040225" y="47863"/>
                    <a:pt x="1050721" y="73202"/>
                    <a:pt x="1050721" y="99625"/>
                  </a:cubicBezTo>
                  <a:lnTo>
                    <a:pt x="1050721" y="247391"/>
                  </a:lnTo>
                  <a:cubicBezTo>
                    <a:pt x="1050721" y="302413"/>
                    <a:pt x="1006117" y="347016"/>
                    <a:pt x="951096" y="347016"/>
                  </a:cubicBezTo>
                  <a:lnTo>
                    <a:pt x="99625" y="347016"/>
                  </a:lnTo>
                  <a:cubicBezTo>
                    <a:pt x="44603" y="347016"/>
                    <a:pt x="0" y="302413"/>
                    <a:pt x="0" y="247391"/>
                  </a:cubicBezTo>
                  <a:lnTo>
                    <a:pt x="0" y="99625"/>
                  </a:lnTo>
                  <a:cubicBezTo>
                    <a:pt x="0" y="44603"/>
                    <a:pt x="44603" y="0"/>
                    <a:pt x="99625" y="0"/>
                  </a:cubicBezTo>
                  <a:close/>
                </a:path>
              </a:pathLst>
            </a:custGeom>
            <a:solidFill>
              <a:srgbClr val="ECE7B4"/>
            </a:solidFill>
            <a:ln>
              <a:noFill/>
            </a:ln>
          </p:spPr>
        </p:sp>
        <p:sp>
          <p:nvSpPr>
            <p:cNvPr id="9" name="TextBox 9"/>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BAGGING</a:t>
              </a:r>
            </a:p>
          </p:txBody>
        </p:sp>
      </p:grpSp>
      <p:grpSp>
        <p:nvGrpSpPr>
          <p:cNvPr id="10" name="Group 10"/>
          <p:cNvGrpSpPr/>
          <p:nvPr/>
        </p:nvGrpSpPr>
        <p:grpSpPr>
          <a:xfrm>
            <a:off x="12699248" y="1734476"/>
            <a:ext cx="3668898" cy="1215968"/>
            <a:chOff x="0" y="0"/>
            <a:chExt cx="972681" cy="322372"/>
          </a:xfrm>
        </p:grpSpPr>
        <p:sp>
          <p:nvSpPr>
            <p:cNvPr id="11" name="Freeform 11"/>
            <p:cNvSpPr/>
            <p:nvPr/>
          </p:nvSpPr>
          <p:spPr>
            <a:xfrm>
              <a:off x="0" y="0"/>
              <a:ext cx="972681" cy="322372"/>
            </a:xfrm>
            <a:custGeom>
              <a:avLst/>
              <a:gdLst/>
              <a:ahLst/>
              <a:cxnLst/>
              <a:rect l="l" t="t" r="r" b="b"/>
              <a:pathLst>
                <a:path w="972681" h="322372">
                  <a:moveTo>
                    <a:pt x="107618" y="0"/>
                  </a:moveTo>
                  <a:lnTo>
                    <a:pt x="865064" y="0"/>
                  </a:lnTo>
                  <a:cubicBezTo>
                    <a:pt x="924499" y="0"/>
                    <a:pt x="972681" y="48182"/>
                    <a:pt x="972681" y="107618"/>
                  </a:cubicBezTo>
                  <a:lnTo>
                    <a:pt x="972681" y="214754"/>
                  </a:lnTo>
                  <a:cubicBezTo>
                    <a:pt x="972681" y="243296"/>
                    <a:pt x="961343" y="270669"/>
                    <a:pt x="941161" y="290852"/>
                  </a:cubicBezTo>
                  <a:cubicBezTo>
                    <a:pt x="920979" y="311034"/>
                    <a:pt x="893606" y="322372"/>
                    <a:pt x="865064" y="322372"/>
                  </a:cubicBezTo>
                  <a:lnTo>
                    <a:pt x="107618" y="322372"/>
                  </a:lnTo>
                  <a:cubicBezTo>
                    <a:pt x="48182" y="322372"/>
                    <a:pt x="0" y="274190"/>
                    <a:pt x="0" y="214754"/>
                  </a:cubicBezTo>
                  <a:lnTo>
                    <a:pt x="0" y="107618"/>
                  </a:lnTo>
                  <a:cubicBezTo>
                    <a:pt x="0" y="48182"/>
                    <a:pt x="48182" y="0"/>
                    <a:pt x="107618" y="0"/>
                  </a:cubicBezTo>
                  <a:close/>
                </a:path>
              </a:pathLst>
            </a:custGeom>
            <a:solidFill>
              <a:srgbClr val="ECE7B4"/>
            </a:solidFill>
            <a:ln>
              <a:noFill/>
            </a:ln>
          </p:spPr>
        </p:sp>
        <p:sp>
          <p:nvSpPr>
            <p:cNvPr id="12" name="TextBox 12"/>
            <p:cNvSpPr txBox="1"/>
            <p:nvPr/>
          </p:nvSpPr>
          <p:spPr>
            <a:xfrm>
              <a:off x="0" y="-66675"/>
              <a:ext cx="812800" cy="879475"/>
            </a:xfrm>
            <a:prstGeom prst="rect">
              <a:avLst/>
            </a:prstGeom>
          </p:spPr>
          <p:txBody>
            <a:bodyPr lIns="49410" tIns="49410" rIns="49410" bIns="49410" rtlCol="0" anchor="ctr"/>
            <a:lstStyle/>
            <a:p>
              <a:pPr algn="ctr">
                <a:lnSpc>
                  <a:spcPts val="4342"/>
                </a:lnSpc>
              </a:pPr>
              <a:r>
                <a:rPr lang="en-US" sz="3101">
                  <a:solidFill>
                    <a:srgbClr val="3B4C42"/>
                  </a:solidFill>
                  <a:latin typeface="Josefin Sans Regular Bold"/>
                </a:rPr>
                <a:t>STACKING</a:t>
              </a:r>
            </a:p>
          </p:txBody>
        </p:sp>
      </p:grpSp>
      <p:pic>
        <p:nvPicPr>
          <p:cNvPr id="13" name="Picture 13"/>
          <p:cNvPicPr>
            <a:picLocks noChangeAspect="1"/>
          </p:cNvPicPr>
          <p:nvPr/>
        </p:nvPicPr>
        <p:blipFill>
          <a:blip r:embed="rId4"/>
          <a:srcRect/>
          <a:stretch>
            <a:fillRect/>
          </a:stretch>
        </p:blipFill>
        <p:spPr>
          <a:xfrm>
            <a:off x="923210" y="3569685"/>
            <a:ext cx="16441581" cy="5678548"/>
          </a:xfrm>
          <a:prstGeom prst="rect">
            <a:avLst/>
          </a:prstGeom>
        </p:spPr>
      </p:pic>
      <p:sp>
        <p:nvSpPr>
          <p:cNvPr id="14" name="TextBox 14"/>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50745F"/>
                </a:solidFill>
                <a:latin typeface="Josefin Sans Regular"/>
              </a:rPr>
              <a:t>ENSEMBLE 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5332183" y="608424"/>
            <a:ext cx="6865752" cy="688976"/>
          </a:xfrm>
          <a:prstGeom prst="rect">
            <a:avLst/>
          </a:prstGeom>
        </p:spPr>
        <p:txBody>
          <a:bodyPr lIns="0" tIns="0" rIns="0" bIns="0" rtlCol="0" anchor="t">
            <a:spAutoFit/>
          </a:bodyPr>
          <a:lstStyle/>
          <a:p>
            <a:pPr algn="ctr">
              <a:lnSpc>
                <a:spcPts val="5599"/>
              </a:lnSpc>
            </a:pPr>
            <a:r>
              <a:rPr lang="en-US" sz="3999">
                <a:solidFill>
                  <a:srgbClr val="3B4C42"/>
                </a:solidFill>
                <a:latin typeface="Josefin Sans Regular Bold"/>
              </a:rPr>
              <a:t>BAGGING</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6852" y="3553807"/>
            <a:ext cx="4964303" cy="6733193"/>
          </a:xfrm>
          <a:prstGeom prst="rect">
            <a:avLst/>
          </a:prstGeom>
        </p:spPr>
      </p:pic>
      <p:grpSp>
        <p:nvGrpSpPr>
          <p:cNvPr id="4" name="Group 4"/>
          <p:cNvGrpSpPr/>
          <p:nvPr/>
        </p:nvGrpSpPr>
        <p:grpSpPr>
          <a:xfrm>
            <a:off x="1139025" y="1297400"/>
            <a:ext cx="16120275" cy="1972253"/>
            <a:chOff x="0" y="0"/>
            <a:chExt cx="4273733" cy="522875"/>
          </a:xfrm>
        </p:grpSpPr>
        <p:sp>
          <p:nvSpPr>
            <p:cNvPr id="5" name="Freeform 5"/>
            <p:cNvSpPr/>
            <p:nvPr/>
          </p:nvSpPr>
          <p:spPr>
            <a:xfrm>
              <a:off x="0" y="0"/>
              <a:ext cx="4273733" cy="522875"/>
            </a:xfrm>
            <a:custGeom>
              <a:avLst/>
              <a:gdLst/>
              <a:ahLst/>
              <a:cxnLst/>
              <a:rect l="l" t="t" r="r" b="b"/>
              <a:pathLst>
                <a:path w="4273733" h="522875">
                  <a:moveTo>
                    <a:pt x="24493" y="0"/>
                  </a:moveTo>
                  <a:lnTo>
                    <a:pt x="4249240" y="0"/>
                  </a:lnTo>
                  <a:cubicBezTo>
                    <a:pt x="4262767" y="0"/>
                    <a:pt x="4273733" y="10966"/>
                    <a:pt x="4273733" y="24493"/>
                  </a:cubicBezTo>
                  <a:lnTo>
                    <a:pt x="4273733" y="498381"/>
                  </a:lnTo>
                  <a:cubicBezTo>
                    <a:pt x="4273733" y="511909"/>
                    <a:pt x="4262767" y="522875"/>
                    <a:pt x="4249240" y="522875"/>
                  </a:cubicBezTo>
                  <a:lnTo>
                    <a:pt x="24493" y="522875"/>
                  </a:lnTo>
                  <a:cubicBezTo>
                    <a:pt x="10966" y="522875"/>
                    <a:pt x="0" y="511909"/>
                    <a:pt x="0" y="498381"/>
                  </a:cubicBezTo>
                  <a:lnTo>
                    <a:pt x="0" y="24493"/>
                  </a:lnTo>
                  <a:cubicBezTo>
                    <a:pt x="0" y="10966"/>
                    <a:pt x="10966" y="0"/>
                    <a:pt x="24493" y="0"/>
                  </a:cubicBezTo>
                  <a:close/>
                </a:path>
              </a:pathLst>
            </a:custGeom>
            <a:solidFill>
              <a:srgbClr val="000000">
                <a:alpha val="0"/>
              </a:srgbClr>
            </a:solidFill>
            <a:ln>
              <a:noFill/>
            </a:ln>
          </p:spPr>
        </p:sp>
        <p:sp>
          <p:nvSpPr>
            <p:cNvPr id="6" name="TextBox 6"/>
            <p:cNvSpPr txBox="1"/>
            <p:nvPr/>
          </p:nvSpPr>
          <p:spPr>
            <a:xfrm>
              <a:off x="0" y="-66675"/>
              <a:ext cx="812800" cy="879475"/>
            </a:xfrm>
            <a:prstGeom prst="rect">
              <a:avLst/>
            </a:prstGeom>
          </p:spPr>
          <p:txBody>
            <a:bodyPr lIns="49410" tIns="49410" rIns="49410" bIns="49410" rtlCol="0" anchor="ctr"/>
            <a:lstStyle/>
            <a:p>
              <a:pPr algn="just">
                <a:lnSpc>
                  <a:spcPts val="4062"/>
                </a:lnSpc>
              </a:pPr>
              <a:r>
                <a:rPr lang="en-US" sz="2901">
                  <a:solidFill>
                    <a:srgbClr val="50745F"/>
                  </a:solidFill>
                  <a:latin typeface="Josefin Sans Regular Bold"/>
                </a:rPr>
                <a:t>Bagging hay được biết đến là dạng viết tắt của Bootstrap aggregating, thường được áp dụng trong các bài toán phân loại và hồi quy. Nó làm tăng độ chính xác của các mô hình, giúp giảm variance ở mức độ lớn.</a:t>
              </a:r>
            </a:p>
          </p:txBody>
        </p:sp>
      </p:grpSp>
      <p:pic>
        <p:nvPicPr>
          <p:cNvPr id="7" name="Picture 7"/>
          <p:cNvPicPr>
            <a:picLocks noChangeAspect="1"/>
          </p:cNvPicPr>
          <p:nvPr/>
        </p:nvPicPr>
        <p:blipFill>
          <a:blip r:embed="rId4"/>
          <a:srcRect t="2484" b="2484"/>
          <a:stretch>
            <a:fillRect/>
          </a:stretch>
        </p:blipFill>
        <p:spPr>
          <a:xfrm>
            <a:off x="3215576" y="3269653"/>
            <a:ext cx="12160252" cy="4863166"/>
          </a:xfrm>
          <a:prstGeom prst="rect">
            <a:avLst/>
          </a:prstGeom>
        </p:spPr>
      </p:pic>
      <p:grpSp>
        <p:nvGrpSpPr>
          <p:cNvPr id="8" name="Group 8"/>
          <p:cNvGrpSpPr/>
          <p:nvPr/>
        </p:nvGrpSpPr>
        <p:grpSpPr>
          <a:xfrm>
            <a:off x="5071635" y="8494474"/>
            <a:ext cx="8915933" cy="1135650"/>
            <a:chOff x="0" y="0"/>
            <a:chExt cx="2363751" cy="301078"/>
          </a:xfrm>
        </p:grpSpPr>
        <p:sp>
          <p:nvSpPr>
            <p:cNvPr id="9" name="Freeform 9"/>
            <p:cNvSpPr/>
            <p:nvPr/>
          </p:nvSpPr>
          <p:spPr>
            <a:xfrm>
              <a:off x="0" y="0"/>
              <a:ext cx="2363751" cy="301078"/>
            </a:xfrm>
            <a:custGeom>
              <a:avLst/>
              <a:gdLst/>
              <a:ahLst/>
              <a:cxnLst/>
              <a:rect l="l" t="t" r="r" b="b"/>
              <a:pathLst>
                <a:path w="2363751" h="301078">
                  <a:moveTo>
                    <a:pt x="44285" y="0"/>
                  </a:moveTo>
                  <a:lnTo>
                    <a:pt x="2319467" y="0"/>
                  </a:lnTo>
                  <a:cubicBezTo>
                    <a:pt x="2331212" y="0"/>
                    <a:pt x="2342476" y="4666"/>
                    <a:pt x="2350781" y="12971"/>
                  </a:cubicBezTo>
                  <a:cubicBezTo>
                    <a:pt x="2359086" y="21276"/>
                    <a:pt x="2363751" y="32540"/>
                    <a:pt x="2363751" y="44285"/>
                  </a:cubicBezTo>
                  <a:lnTo>
                    <a:pt x="2363751" y="256794"/>
                  </a:lnTo>
                  <a:cubicBezTo>
                    <a:pt x="2363751" y="281251"/>
                    <a:pt x="2343925" y="301078"/>
                    <a:pt x="2319467" y="301078"/>
                  </a:cubicBezTo>
                  <a:lnTo>
                    <a:pt x="44285" y="301078"/>
                  </a:lnTo>
                  <a:cubicBezTo>
                    <a:pt x="19827" y="301078"/>
                    <a:pt x="0" y="281251"/>
                    <a:pt x="0" y="256794"/>
                  </a:cubicBezTo>
                  <a:lnTo>
                    <a:pt x="0" y="44285"/>
                  </a:lnTo>
                  <a:cubicBezTo>
                    <a:pt x="0" y="19827"/>
                    <a:pt x="19827" y="0"/>
                    <a:pt x="44285" y="0"/>
                  </a:cubicBezTo>
                  <a:close/>
                </a:path>
              </a:pathLst>
            </a:custGeom>
            <a:solidFill>
              <a:srgbClr val="000000">
                <a:alpha val="0"/>
              </a:srgbClr>
            </a:solidFill>
            <a:ln>
              <a:noFill/>
            </a:ln>
          </p:spPr>
        </p:sp>
        <p:sp>
          <p:nvSpPr>
            <p:cNvPr id="10" name="TextBox 10"/>
            <p:cNvSpPr txBox="1"/>
            <p:nvPr/>
          </p:nvSpPr>
          <p:spPr>
            <a:xfrm>
              <a:off x="0" y="-57150"/>
              <a:ext cx="812800" cy="869950"/>
            </a:xfrm>
            <a:prstGeom prst="rect">
              <a:avLst/>
            </a:prstGeom>
          </p:spPr>
          <p:txBody>
            <a:bodyPr lIns="49410" tIns="49410" rIns="49410" bIns="49410" rtlCol="0" anchor="ctr"/>
            <a:lstStyle/>
            <a:p>
              <a:pPr algn="just">
                <a:lnSpc>
                  <a:spcPts val="3922"/>
                </a:lnSpc>
              </a:pPr>
              <a:r>
                <a:rPr lang="en-US" sz="2801">
                  <a:solidFill>
                    <a:srgbClr val="50745F"/>
                  </a:solidFill>
                  <a:latin typeface="Josefin Sans Regular Bold"/>
                </a:rPr>
                <a:t>BAGGING= BOOTSTRAPPING + AGGREGATION</a:t>
              </a:r>
            </a:p>
          </p:txBody>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70384" y="8310966"/>
            <a:ext cx="3177832" cy="197603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30715" y="5248849"/>
            <a:ext cx="3714569" cy="50381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AD4"/>
        </a:solidFill>
        <a:effectLst/>
      </p:bgPr>
    </p:bg>
    <p:spTree>
      <p:nvGrpSpPr>
        <p:cNvPr id="1" name=""/>
        <p:cNvGrpSpPr/>
        <p:nvPr/>
      </p:nvGrpSpPr>
      <p:grpSpPr>
        <a:xfrm>
          <a:off x="0" y="0"/>
          <a:ext cx="0" cy="0"/>
          <a:chOff x="0" y="0"/>
          <a:chExt cx="0" cy="0"/>
        </a:xfrm>
      </p:grpSpPr>
      <p:sp>
        <p:nvSpPr>
          <p:cNvPr id="2" name="AutoShape 2"/>
          <p:cNvSpPr/>
          <p:nvPr/>
        </p:nvSpPr>
        <p:spPr>
          <a:xfrm>
            <a:off x="0" y="-106748"/>
            <a:ext cx="18288000" cy="1341444"/>
          </a:xfrm>
          <a:prstGeom prst="rect">
            <a:avLst/>
          </a:prstGeom>
          <a:solidFill>
            <a:srgbClr val="50745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87705" y="7921544"/>
            <a:ext cx="6935998" cy="26735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14032" y="530769"/>
            <a:ext cx="7420279" cy="10064287"/>
          </a:xfrm>
          <a:prstGeom prst="rect">
            <a:avLst/>
          </a:prstGeom>
        </p:spPr>
      </p:pic>
      <p:grpSp>
        <p:nvGrpSpPr>
          <p:cNvPr id="5" name="Group 5"/>
          <p:cNvGrpSpPr/>
          <p:nvPr/>
        </p:nvGrpSpPr>
        <p:grpSpPr>
          <a:xfrm>
            <a:off x="1834202" y="1659554"/>
            <a:ext cx="14147688" cy="1972253"/>
            <a:chOff x="0" y="0"/>
            <a:chExt cx="3750770" cy="522875"/>
          </a:xfrm>
        </p:grpSpPr>
        <p:sp>
          <p:nvSpPr>
            <p:cNvPr id="6" name="Freeform 6"/>
            <p:cNvSpPr/>
            <p:nvPr/>
          </p:nvSpPr>
          <p:spPr>
            <a:xfrm>
              <a:off x="0" y="0"/>
              <a:ext cx="3750770" cy="522875"/>
            </a:xfrm>
            <a:custGeom>
              <a:avLst/>
              <a:gdLst/>
              <a:ahLst/>
              <a:cxnLst/>
              <a:rect l="l" t="t" r="r" b="b"/>
              <a:pathLst>
                <a:path w="3750770" h="522875">
                  <a:moveTo>
                    <a:pt x="27908" y="0"/>
                  </a:moveTo>
                  <a:lnTo>
                    <a:pt x="3722862" y="0"/>
                  </a:lnTo>
                  <a:cubicBezTo>
                    <a:pt x="3730264" y="0"/>
                    <a:pt x="3737362" y="2940"/>
                    <a:pt x="3742596" y="8174"/>
                  </a:cubicBezTo>
                  <a:cubicBezTo>
                    <a:pt x="3747830" y="13408"/>
                    <a:pt x="3750770" y="20507"/>
                    <a:pt x="3750770" y="27908"/>
                  </a:cubicBezTo>
                  <a:lnTo>
                    <a:pt x="3750770" y="494966"/>
                  </a:lnTo>
                  <a:cubicBezTo>
                    <a:pt x="3750770" y="510380"/>
                    <a:pt x="3738275" y="522875"/>
                    <a:pt x="3722862" y="522875"/>
                  </a:cubicBezTo>
                  <a:lnTo>
                    <a:pt x="27908" y="522875"/>
                  </a:lnTo>
                  <a:cubicBezTo>
                    <a:pt x="12495" y="522875"/>
                    <a:pt x="0" y="510380"/>
                    <a:pt x="0" y="494966"/>
                  </a:cubicBezTo>
                  <a:lnTo>
                    <a:pt x="0" y="27908"/>
                  </a:lnTo>
                  <a:cubicBezTo>
                    <a:pt x="0" y="12495"/>
                    <a:pt x="12495" y="0"/>
                    <a:pt x="27908" y="0"/>
                  </a:cubicBezTo>
                  <a:close/>
                </a:path>
              </a:pathLst>
            </a:custGeom>
            <a:solidFill>
              <a:srgbClr val="000000">
                <a:alpha val="0"/>
              </a:srgbClr>
            </a:solidFill>
            <a:ln>
              <a:noFill/>
            </a:ln>
          </p:spPr>
        </p:sp>
        <p:sp>
          <p:nvSpPr>
            <p:cNvPr id="7" name="TextBox 7"/>
            <p:cNvSpPr txBox="1"/>
            <p:nvPr/>
          </p:nvSpPr>
          <p:spPr>
            <a:xfrm>
              <a:off x="0" y="-57150"/>
              <a:ext cx="812800" cy="869950"/>
            </a:xfrm>
            <a:prstGeom prst="rect">
              <a:avLst/>
            </a:prstGeom>
          </p:spPr>
          <p:txBody>
            <a:bodyPr lIns="49410" tIns="49410" rIns="49410" bIns="49410" rtlCol="0" anchor="ctr"/>
            <a:lstStyle/>
            <a:p>
              <a:pPr algn="just">
                <a:lnSpc>
                  <a:spcPts val="3782"/>
                </a:lnSpc>
              </a:pPr>
              <a:r>
                <a:rPr lang="en-US" sz="2701">
                  <a:solidFill>
                    <a:srgbClr val="32502E"/>
                  </a:solidFill>
                  <a:latin typeface="Josefin Sans Regular Bold"/>
                </a:rPr>
                <a:t>Random forest</a:t>
              </a:r>
              <a:r>
                <a:rPr lang="en-US" sz="2701">
                  <a:solidFill>
                    <a:srgbClr val="32502E"/>
                  </a:solidFill>
                  <a:latin typeface="Josefin Sans Regular"/>
                </a:rPr>
                <a:t> (bởi Leo Breiman, 2001) là một </a:t>
              </a:r>
              <a:r>
                <a:rPr lang="en-US" sz="2701">
                  <a:solidFill>
                    <a:srgbClr val="8F0000"/>
                  </a:solidFill>
                  <a:latin typeface="Josefin Sans Regular Bold"/>
                </a:rPr>
                <a:t>phương pháp thống kê mô hình hóa</a:t>
              </a:r>
              <a:r>
                <a:rPr lang="en-US" sz="2701">
                  <a:solidFill>
                    <a:srgbClr val="32502E"/>
                  </a:solidFill>
                  <a:latin typeface="Josefin Sans Regular"/>
                </a:rPr>
                <a:t> bằng máy (machine learning statistic) dùng để phục vụ các mục đích </a:t>
              </a:r>
              <a:r>
                <a:rPr lang="en-US" sz="2701">
                  <a:solidFill>
                    <a:srgbClr val="8F0000"/>
                  </a:solidFill>
                  <a:latin typeface="Josefin Sans Regular Bold"/>
                </a:rPr>
                <a:t>phân loại, tính hồi quy</a:t>
              </a:r>
              <a:r>
                <a:rPr lang="en-US" sz="2701">
                  <a:solidFill>
                    <a:srgbClr val="32502E"/>
                  </a:solidFill>
                  <a:latin typeface="Josefin Sans Regular"/>
                </a:rPr>
                <a:t> và các nhiệm vụ khác bằng cách xây dựng nhiều cây quyết định (Decision tree). </a:t>
              </a:r>
            </a:p>
          </p:txBody>
        </p:sp>
      </p:grpSp>
      <p:grpSp>
        <p:nvGrpSpPr>
          <p:cNvPr id="8" name="Group 8"/>
          <p:cNvGrpSpPr/>
          <p:nvPr/>
        </p:nvGrpSpPr>
        <p:grpSpPr>
          <a:xfrm>
            <a:off x="1834202" y="4355708"/>
            <a:ext cx="5988073" cy="4485936"/>
            <a:chOff x="0" y="0"/>
            <a:chExt cx="1587530" cy="1189291"/>
          </a:xfrm>
        </p:grpSpPr>
        <p:sp>
          <p:nvSpPr>
            <p:cNvPr id="9" name="Freeform 9"/>
            <p:cNvSpPr/>
            <p:nvPr/>
          </p:nvSpPr>
          <p:spPr>
            <a:xfrm>
              <a:off x="0" y="0"/>
              <a:ext cx="1587530" cy="1189291"/>
            </a:xfrm>
            <a:custGeom>
              <a:avLst/>
              <a:gdLst/>
              <a:ahLst/>
              <a:cxnLst/>
              <a:rect l="l" t="t" r="r" b="b"/>
              <a:pathLst>
                <a:path w="1587530" h="1189291">
                  <a:moveTo>
                    <a:pt x="65937" y="0"/>
                  </a:moveTo>
                  <a:lnTo>
                    <a:pt x="1521593" y="0"/>
                  </a:lnTo>
                  <a:cubicBezTo>
                    <a:pt x="1539081" y="0"/>
                    <a:pt x="1555852" y="6947"/>
                    <a:pt x="1568218" y="19313"/>
                  </a:cubicBezTo>
                  <a:cubicBezTo>
                    <a:pt x="1580583" y="31678"/>
                    <a:pt x="1587530" y="48450"/>
                    <a:pt x="1587530" y="65937"/>
                  </a:cubicBezTo>
                  <a:lnTo>
                    <a:pt x="1587530" y="1123354"/>
                  </a:lnTo>
                  <a:cubicBezTo>
                    <a:pt x="1587530" y="1140841"/>
                    <a:pt x="1580583" y="1157613"/>
                    <a:pt x="1568218" y="1169978"/>
                  </a:cubicBezTo>
                  <a:cubicBezTo>
                    <a:pt x="1555852" y="1182344"/>
                    <a:pt x="1539081" y="1189291"/>
                    <a:pt x="1521593" y="1189291"/>
                  </a:cubicBezTo>
                  <a:lnTo>
                    <a:pt x="65937" y="1189291"/>
                  </a:lnTo>
                  <a:cubicBezTo>
                    <a:pt x="29521" y="1189291"/>
                    <a:pt x="0" y="1159770"/>
                    <a:pt x="0" y="1123354"/>
                  </a:cubicBezTo>
                  <a:lnTo>
                    <a:pt x="0" y="65937"/>
                  </a:lnTo>
                  <a:cubicBezTo>
                    <a:pt x="0" y="48450"/>
                    <a:pt x="6947" y="31678"/>
                    <a:pt x="19313" y="19313"/>
                  </a:cubicBezTo>
                  <a:cubicBezTo>
                    <a:pt x="31678" y="6947"/>
                    <a:pt x="48450" y="0"/>
                    <a:pt x="65937" y="0"/>
                  </a:cubicBezTo>
                  <a:close/>
                </a:path>
              </a:pathLst>
            </a:custGeom>
            <a:solidFill>
              <a:srgbClr val="000000">
                <a:alpha val="0"/>
              </a:srgbClr>
            </a:solidFill>
            <a:ln>
              <a:noFill/>
            </a:ln>
          </p:spPr>
        </p:sp>
        <p:sp>
          <p:nvSpPr>
            <p:cNvPr id="10" name="TextBox 10"/>
            <p:cNvSpPr txBox="1"/>
            <p:nvPr/>
          </p:nvSpPr>
          <p:spPr>
            <a:xfrm>
              <a:off x="0" y="-57150"/>
              <a:ext cx="812800" cy="869950"/>
            </a:xfrm>
            <a:prstGeom prst="rect">
              <a:avLst/>
            </a:prstGeom>
          </p:spPr>
          <p:txBody>
            <a:bodyPr lIns="49410" tIns="49410" rIns="49410" bIns="49410" rtlCol="0" anchor="ctr"/>
            <a:lstStyle/>
            <a:p>
              <a:pPr algn="just">
                <a:lnSpc>
                  <a:spcPts val="3782"/>
                </a:lnSpc>
              </a:pPr>
              <a:r>
                <a:rPr lang="en-US" sz="2701">
                  <a:solidFill>
                    <a:srgbClr val="32502E"/>
                  </a:solidFill>
                  <a:latin typeface="Josefin Sans Regular Bold"/>
                </a:rPr>
                <a:t>Random forest</a:t>
              </a:r>
              <a:r>
                <a:rPr lang="en-US" sz="2701">
                  <a:solidFill>
                    <a:srgbClr val="32502E"/>
                  </a:solidFill>
                  <a:latin typeface="Josefin Sans Regular"/>
                </a:rPr>
                <a:t> có hai lý do chính để nó có tên gọi “Random”</a:t>
              </a:r>
            </a:p>
            <a:p>
              <a:pPr marL="583252" lvl="1" indent="-291626" algn="just">
                <a:lnSpc>
                  <a:spcPts val="3782"/>
                </a:lnSpc>
                <a:buFont typeface="Arial"/>
                <a:buChar char="•"/>
              </a:pPr>
              <a:r>
                <a:rPr lang="en-US" sz="2701">
                  <a:solidFill>
                    <a:srgbClr val="32502E"/>
                  </a:solidFill>
                  <a:latin typeface="Josefin Sans Regular"/>
                </a:rPr>
                <a:t>Lấy ngẫu nhiên các sampling từ các training data point trong quá trình xây tree.</a:t>
              </a:r>
            </a:p>
            <a:p>
              <a:pPr marL="583252" lvl="1" indent="-291626" algn="just">
                <a:lnSpc>
                  <a:spcPts val="3782"/>
                </a:lnSpc>
                <a:buFont typeface="Arial"/>
                <a:buChar char="•"/>
              </a:pPr>
              <a:r>
                <a:rPr lang="en-US" sz="2701">
                  <a:solidFill>
                    <a:srgbClr val="32502E"/>
                  </a:solidFill>
                  <a:latin typeface="Josefin Sans Regular"/>
                </a:rPr>
                <a:t>Các Subset ngẫu nhiên của các feature được xem xét khi tách node.</a:t>
              </a:r>
            </a:p>
            <a:p>
              <a:pPr algn="just">
                <a:lnSpc>
                  <a:spcPts val="3782"/>
                </a:lnSpc>
              </a:pPr>
              <a:endParaRPr lang="en-US" sz="2701">
                <a:solidFill>
                  <a:srgbClr val="32502E"/>
                </a:solidFill>
                <a:latin typeface="Josefin Sans Regular"/>
              </a:endParaRPr>
            </a:p>
          </p:txBody>
        </p:sp>
      </p:grpSp>
      <p:pic>
        <p:nvPicPr>
          <p:cNvPr id="11" name="Picture 11"/>
          <p:cNvPicPr>
            <a:picLocks noChangeAspect="1"/>
          </p:cNvPicPr>
          <p:nvPr/>
        </p:nvPicPr>
        <p:blipFill>
          <a:blip r:embed="rId6"/>
          <a:srcRect/>
          <a:stretch>
            <a:fillRect/>
          </a:stretch>
        </p:blipFill>
        <p:spPr>
          <a:xfrm>
            <a:off x="8241435" y="3544041"/>
            <a:ext cx="9017865" cy="6109269"/>
          </a:xfrm>
          <a:prstGeom prst="rect">
            <a:avLst/>
          </a:prstGeom>
        </p:spPr>
      </p:pic>
      <p:sp>
        <p:nvSpPr>
          <p:cNvPr id="12" name="TextBox 12"/>
          <p:cNvSpPr txBox="1"/>
          <p:nvPr/>
        </p:nvSpPr>
        <p:spPr>
          <a:xfrm>
            <a:off x="5711124" y="338972"/>
            <a:ext cx="6865752" cy="596826"/>
          </a:xfrm>
          <a:prstGeom prst="rect">
            <a:avLst/>
          </a:prstGeom>
        </p:spPr>
        <p:txBody>
          <a:bodyPr lIns="0" tIns="0" rIns="0" bIns="0" rtlCol="0" anchor="t">
            <a:spAutoFit/>
          </a:bodyPr>
          <a:lstStyle/>
          <a:p>
            <a:pPr algn="ctr">
              <a:lnSpc>
                <a:spcPts val="4899"/>
              </a:lnSpc>
            </a:pPr>
            <a:r>
              <a:rPr lang="en-US" sz="3499">
                <a:solidFill>
                  <a:srgbClr val="F3EFCC"/>
                </a:solidFill>
                <a:latin typeface="Josefin Sans Regular"/>
              </a:rPr>
              <a:t>RANDOM FOREST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2256</Words>
  <Application>Microsoft Office PowerPoint</Application>
  <PresentationFormat>Custom</PresentationFormat>
  <Paragraphs>209</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Asap Regular</vt:lpstr>
      <vt:lpstr>Calibri</vt:lpstr>
      <vt:lpstr>Arial</vt:lpstr>
      <vt:lpstr>Josefin Sans Regular</vt:lpstr>
      <vt:lpstr>Glacial Indifference Bold</vt:lpstr>
      <vt:lpstr>Josefin Sans Regular Bold Italics</vt:lpstr>
      <vt:lpstr>Josefin Sans Regular Bold</vt:lpstr>
      <vt:lpstr>Josefin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 Nhóm 11</dc:title>
  <cp:lastModifiedBy>An Dinh Van</cp:lastModifiedBy>
  <cp:revision>1</cp:revision>
  <dcterms:created xsi:type="dcterms:W3CDTF">2006-08-16T00:00:00Z</dcterms:created>
  <dcterms:modified xsi:type="dcterms:W3CDTF">2023-03-01T16:58:22Z</dcterms:modified>
  <dc:identifier>DAFbrE5R7Lo</dc:identifier>
</cp:coreProperties>
</file>